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614" r:id="rId2"/>
    <p:sldId id="273" r:id="rId3"/>
    <p:sldId id="568" r:id="rId4"/>
    <p:sldId id="580" r:id="rId5"/>
    <p:sldId id="581" r:id="rId6"/>
    <p:sldId id="582" r:id="rId7"/>
    <p:sldId id="611" r:id="rId8"/>
    <p:sldId id="607" r:id="rId9"/>
    <p:sldId id="610" r:id="rId10"/>
    <p:sldId id="609" r:id="rId11"/>
    <p:sldId id="583" r:id="rId12"/>
    <p:sldId id="608" r:id="rId13"/>
    <p:sldId id="605" r:id="rId14"/>
    <p:sldId id="613" r:id="rId15"/>
    <p:sldId id="578" r:id="rId16"/>
    <p:sldId id="61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8" autoAdjust="0"/>
    <p:restoredTop sz="94660"/>
  </p:normalViewPr>
  <p:slideViewPr>
    <p:cSldViewPr snapToGrid="0">
      <p:cViewPr varScale="1">
        <p:scale>
          <a:sx n="38" d="100"/>
          <a:sy n="38" d="100"/>
        </p:scale>
        <p:origin x="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28EAA-2640-4589-8298-FF247D23AB22}" type="datetimeFigureOut">
              <a:rPr lang="en-CA" smtClean="0"/>
              <a:t>2022-10-14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13B536-A8A5-41F8-840B-9E36AB4274AD}" type="slidenum">
              <a:rPr lang="en-CA" smtClean="0"/>
              <a:t>‹#›</a:t>
            </a:fld>
            <a:endParaRPr lang="en-CA"/>
          </a:p>
        </p:txBody>
      </p:sp>
    </p:spTree>
    <p:extLst>
      <p:ext uri="{BB962C8B-B14F-4D97-AF65-F5344CB8AC3E}">
        <p14:creationId xmlns:p14="http://schemas.microsoft.com/office/powerpoint/2010/main" val="1797364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Poster – “IDIG”</a:t>
            </a:r>
          </a:p>
        </p:txBody>
      </p:sp>
      <p:sp>
        <p:nvSpPr>
          <p:cNvPr id="4" name="Slide Number Placeholder 3"/>
          <p:cNvSpPr>
            <a:spLocks noGrp="1"/>
          </p:cNvSpPr>
          <p:nvPr>
            <p:ph type="sldNum" sz="quarter" idx="5"/>
          </p:nvPr>
        </p:nvSpPr>
        <p:spPr/>
        <p:txBody>
          <a:bodyPr/>
          <a:lstStyle/>
          <a:p>
            <a:fld id="{4E13B536-A8A5-41F8-840B-9E36AB4274AD}" type="slidenum">
              <a:rPr lang="en-CA" smtClean="0"/>
              <a:t>2</a:t>
            </a:fld>
            <a:endParaRPr lang="en-CA"/>
          </a:p>
        </p:txBody>
      </p:sp>
    </p:spTree>
    <p:extLst>
      <p:ext uri="{BB962C8B-B14F-4D97-AF65-F5344CB8AC3E}">
        <p14:creationId xmlns:p14="http://schemas.microsoft.com/office/powerpoint/2010/main" val="278811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Last working session was January 2022 with Task Force. </a:t>
            </a:r>
          </a:p>
        </p:txBody>
      </p:sp>
      <p:sp>
        <p:nvSpPr>
          <p:cNvPr id="4" name="Slide Number Placeholder 3"/>
          <p:cNvSpPr>
            <a:spLocks noGrp="1"/>
          </p:cNvSpPr>
          <p:nvPr>
            <p:ph type="sldNum" sz="quarter" idx="5"/>
          </p:nvPr>
        </p:nvSpPr>
        <p:spPr/>
        <p:txBody>
          <a:bodyPr/>
          <a:lstStyle/>
          <a:p>
            <a:fld id="{8D1DE157-634B-4EDC-AF48-FA271FD3121B}" type="slidenum">
              <a:rPr lang="en-CA" smtClean="0"/>
              <a:t>13</a:t>
            </a:fld>
            <a:endParaRPr lang="en-CA"/>
          </a:p>
        </p:txBody>
      </p:sp>
    </p:spTree>
    <p:extLst>
      <p:ext uri="{BB962C8B-B14F-4D97-AF65-F5344CB8AC3E}">
        <p14:creationId xmlns:p14="http://schemas.microsoft.com/office/powerpoint/2010/main" val="1778622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C296-B57D-4033-9675-940C77BF5B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E3B86C8-2E43-4A81-806B-518336CBD3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E749CB5-2F40-402A-A023-88AABF329E87}"/>
              </a:ext>
            </a:extLst>
          </p:cNvPr>
          <p:cNvSpPr>
            <a:spLocks noGrp="1"/>
          </p:cNvSpPr>
          <p:nvPr>
            <p:ph type="dt" sz="half" idx="10"/>
          </p:nvPr>
        </p:nvSpPr>
        <p:spPr/>
        <p:txBody>
          <a:bodyPr/>
          <a:lstStyle/>
          <a:p>
            <a:fld id="{3CFA9F99-F245-4016-B0B7-6FFEADFFA4DF}" type="datetimeFigureOut">
              <a:rPr lang="en-CA" smtClean="0"/>
              <a:t>2022-10-14</a:t>
            </a:fld>
            <a:endParaRPr lang="en-CA"/>
          </a:p>
        </p:txBody>
      </p:sp>
      <p:sp>
        <p:nvSpPr>
          <p:cNvPr id="5" name="Footer Placeholder 4">
            <a:extLst>
              <a:ext uri="{FF2B5EF4-FFF2-40B4-BE49-F238E27FC236}">
                <a16:creationId xmlns:a16="http://schemas.microsoft.com/office/drawing/2014/main" id="{7251DE89-EFD0-4854-860A-BDE4861AEA7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DB431E2-FFC8-42D1-9F78-DCA0003F3520}"/>
              </a:ext>
            </a:extLst>
          </p:cNvPr>
          <p:cNvSpPr>
            <a:spLocks noGrp="1"/>
          </p:cNvSpPr>
          <p:nvPr>
            <p:ph type="sldNum" sz="quarter" idx="12"/>
          </p:nvPr>
        </p:nvSpPr>
        <p:spPr/>
        <p:txBody>
          <a:bodyPr/>
          <a:lstStyle/>
          <a:p>
            <a:fld id="{FDA0C0FF-F47C-4D1F-902C-63045DA74D43}" type="slidenum">
              <a:rPr lang="en-CA" smtClean="0"/>
              <a:t>‹#›</a:t>
            </a:fld>
            <a:endParaRPr lang="en-CA"/>
          </a:p>
        </p:txBody>
      </p:sp>
    </p:spTree>
    <p:extLst>
      <p:ext uri="{BB962C8B-B14F-4D97-AF65-F5344CB8AC3E}">
        <p14:creationId xmlns:p14="http://schemas.microsoft.com/office/powerpoint/2010/main" val="2905069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DB56F-297F-48C2-9741-D84938B7BE5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3FB8F93-AFEF-423D-839A-D5884DBA68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636B242-08CF-4271-AA33-1B19847AFE43}"/>
              </a:ext>
            </a:extLst>
          </p:cNvPr>
          <p:cNvSpPr>
            <a:spLocks noGrp="1"/>
          </p:cNvSpPr>
          <p:nvPr>
            <p:ph type="dt" sz="half" idx="10"/>
          </p:nvPr>
        </p:nvSpPr>
        <p:spPr/>
        <p:txBody>
          <a:bodyPr/>
          <a:lstStyle/>
          <a:p>
            <a:fld id="{3CFA9F99-F245-4016-B0B7-6FFEADFFA4DF}" type="datetimeFigureOut">
              <a:rPr lang="en-CA" smtClean="0"/>
              <a:t>2022-10-14</a:t>
            </a:fld>
            <a:endParaRPr lang="en-CA"/>
          </a:p>
        </p:txBody>
      </p:sp>
      <p:sp>
        <p:nvSpPr>
          <p:cNvPr id="5" name="Footer Placeholder 4">
            <a:extLst>
              <a:ext uri="{FF2B5EF4-FFF2-40B4-BE49-F238E27FC236}">
                <a16:creationId xmlns:a16="http://schemas.microsoft.com/office/drawing/2014/main" id="{27939754-AB71-491B-BD77-FB33A3CA607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D08016C-DC57-475C-A433-8454C5B5764D}"/>
              </a:ext>
            </a:extLst>
          </p:cNvPr>
          <p:cNvSpPr>
            <a:spLocks noGrp="1"/>
          </p:cNvSpPr>
          <p:nvPr>
            <p:ph type="sldNum" sz="quarter" idx="12"/>
          </p:nvPr>
        </p:nvSpPr>
        <p:spPr/>
        <p:txBody>
          <a:bodyPr/>
          <a:lstStyle/>
          <a:p>
            <a:fld id="{FDA0C0FF-F47C-4D1F-902C-63045DA74D43}" type="slidenum">
              <a:rPr lang="en-CA" smtClean="0"/>
              <a:t>‹#›</a:t>
            </a:fld>
            <a:endParaRPr lang="en-CA"/>
          </a:p>
        </p:txBody>
      </p:sp>
    </p:spTree>
    <p:extLst>
      <p:ext uri="{BB962C8B-B14F-4D97-AF65-F5344CB8AC3E}">
        <p14:creationId xmlns:p14="http://schemas.microsoft.com/office/powerpoint/2010/main" val="286469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C84589-E174-45BA-9FCC-F4954F7D68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2FB7698-33AD-4FC2-A9D4-70E6672B88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4192B8F-3494-4888-B179-7E6B356D68B2}"/>
              </a:ext>
            </a:extLst>
          </p:cNvPr>
          <p:cNvSpPr>
            <a:spLocks noGrp="1"/>
          </p:cNvSpPr>
          <p:nvPr>
            <p:ph type="dt" sz="half" idx="10"/>
          </p:nvPr>
        </p:nvSpPr>
        <p:spPr/>
        <p:txBody>
          <a:bodyPr/>
          <a:lstStyle/>
          <a:p>
            <a:fld id="{3CFA9F99-F245-4016-B0B7-6FFEADFFA4DF}" type="datetimeFigureOut">
              <a:rPr lang="en-CA" smtClean="0"/>
              <a:t>2022-10-14</a:t>
            </a:fld>
            <a:endParaRPr lang="en-CA"/>
          </a:p>
        </p:txBody>
      </p:sp>
      <p:sp>
        <p:nvSpPr>
          <p:cNvPr id="5" name="Footer Placeholder 4">
            <a:extLst>
              <a:ext uri="{FF2B5EF4-FFF2-40B4-BE49-F238E27FC236}">
                <a16:creationId xmlns:a16="http://schemas.microsoft.com/office/drawing/2014/main" id="{2C468CEF-0F30-4CBB-8B4F-E8770750CBB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CEF06B0-70A7-4CD9-BFCC-8EEC5CB85651}"/>
              </a:ext>
            </a:extLst>
          </p:cNvPr>
          <p:cNvSpPr>
            <a:spLocks noGrp="1"/>
          </p:cNvSpPr>
          <p:nvPr>
            <p:ph type="sldNum" sz="quarter" idx="12"/>
          </p:nvPr>
        </p:nvSpPr>
        <p:spPr/>
        <p:txBody>
          <a:bodyPr/>
          <a:lstStyle/>
          <a:p>
            <a:fld id="{FDA0C0FF-F47C-4D1F-902C-63045DA74D43}" type="slidenum">
              <a:rPr lang="en-CA" smtClean="0"/>
              <a:t>‹#›</a:t>
            </a:fld>
            <a:endParaRPr lang="en-CA"/>
          </a:p>
        </p:txBody>
      </p:sp>
    </p:spTree>
    <p:extLst>
      <p:ext uri="{BB962C8B-B14F-4D97-AF65-F5344CB8AC3E}">
        <p14:creationId xmlns:p14="http://schemas.microsoft.com/office/powerpoint/2010/main" val="218242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10967-BBED-4A33-AF24-06B1B6D26E1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D939A54-960E-4001-A8C1-15671B81C1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BA653C0-A758-435E-8192-BE98F25525F3}"/>
              </a:ext>
            </a:extLst>
          </p:cNvPr>
          <p:cNvSpPr>
            <a:spLocks noGrp="1"/>
          </p:cNvSpPr>
          <p:nvPr>
            <p:ph type="dt" sz="half" idx="10"/>
          </p:nvPr>
        </p:nvSpPr>
        <p:spPr/>
        <p:txBody>
          <a:bodyPr/>
          <a:lstStyle/>
          <a:p>
            <a:fld id="{3CFA9F99-F245-4016-B0B7-6FFEADFFA4DF}" type="datetimeFigureOut">
              <a:rPr lang="en-CA" smtClean="0"/>
              <a:t>2022-10-14</a:t>
            </a:fld>
            <a:endParaRPr lang="en-CA"/>
          </a:p>
        </p:txBody>
      </p:sp>
      <p:sp>
        <p:nvSpPr>
          <p:cNvPr id="5" name="Footer Placeholder 4">
            <a:extLst>
              <a:ext uri="{FF2B5EF4-FFF2-40B4-BE49-F238E27FC236}">
                <a16:creationId xmlns:a16="http://schemas.microsoft.com/office/drawing/2014/main" id="{A67BFFED-7883-4FFA-864D-1B21412DC31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BF6D544-5D3E-44B9-BC67-A266381B235B}"/>
              </a:ext>
            </a:extLst>
          </p:cNvPr>
          <p:cNvSpPr>
            <a:spLocks noGrp="1"/>
          </p:cNvSpPr>
          <p:nvPr>
            <p:ph type="sldNum" sz="quarter" idx="12"/>
          </p:nvPr>
        </p:nvSpPr>
        <p:spPr/>
        <p:txBody>
          <a:bodyPr/>
          <a:lstStyle/>
          <a:p>
            <a:fld id="{FDA0C0FF-F47C-4D1F-902C-63045DA74D43}" type="slidenum">
              <a:rPr lang="en-CA" smtClean="0"/>
              <a:t>‹#›</a:t>
            </a:fld>
            <a:endParaRPr lang="en-CA"/>
          </a:p>
        </p:txBody>
      </p:sp>
    </p:spTree>
    <p:extLst>
      <p:ext uri="{BB962C8B-B14F-4D97-AF65-F5344CB8AC3E}">
        <p14:creationId xmlns:p14="http://schemas.microsoft.com/office/powerpoint/2010/main" val="52794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76F0-21FF-4457-A753-64CF881CD3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3404C18-0573-4F96-99B1-891581A6A9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067587-A1E6-40EB-B072-3347FDD3F2D2}"/>
              </a:ext>
            </a:extLst>
          </p:cNvPr>
          <p:cNvSpPr>
            <a:spLocks noGrp="1"/>
          </p:cNvSpPr>
          <p:nvPr>
            <p:ph type="dt" sz="half" idx="10"/>
          </p:nvPr>
        </p:nvSpPr>
        <p:spPr/>
        <p:txBody>
          <a:bodyPr/>
          <a:lstStyle/>
          <a:p>
            <a:fld id="{3CFA9F99-F245-4016-B0B7-6FFEADFFA4DF}" type="datetimeFigureOut">
              <a:rPr lang="en-CA" smtClean="0"/>
              <a:t>2022-10-14</a:t>
            </a:fld>
            <a:endParaRPr lang="en-CA"/>
          </a:p>
        </p:txBody>
      </p:sp>
      <p:sp>
        <p:nvSpPr>
          <p:cNvPr id="5" name="Footer Placeholder 4">
            <a:extLst>
              <a:ext uri="{FF2B5EF4-FFF2-40B4-BE49-F238E27FC236}">
                <a16:creationId xmlns:a16="http://schemas.microsoft.com/office/drawing/2014/main" id="{C2C58907-4CB7-469D-9BD6-9C11A148D33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9E50D8B-22AC-486D-BF61-993EB7B21FB9}"/>
              </a:ext>
            </a:extLst>
          </p:cNvPr>
          <p:cNvSpPr>
            <a:spLocks noGrp="1"/>
          </p:cNvSpPr>
          <p:nvPr>
            <p:ph type="sldNum" sz="quarter" idx="12"/>
          </p:nvPr>
        </p:nvSpPr>
        <p:spPr/>
        <p:txBody>
          <a:bodyPr/>
          <a:lstStyle/>
          <a:p>
            <a:fld id="{FDA0C0FF-F47C-4D1F-902C-63045DA74D43}" type="slidenum">
              <a:rPr lang="en-CA" smtClean="0"/>
              <a:t>‹#›</a:t>
            </a:fld>
            <a:endParaRPr lang="en-CA"/>
          </a:p>
        </p:txBody>
      </p:sp>
    </p:spTree>
    <p:extLst>
      <p:ext uri="{BB962C8B-B14F-4D97-AF65-F5344CB8AC3E}">
        <p14:creationId xmlns:p14="http://schemas.microsoft.com/office/powerpoint/2010/main" val="2933675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B306-8F4E-4569-9859-1B327BFBC33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AA6DB41-4E5D-46EC-82DB-779A0F28CD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5430927-F791-47B2-A710-0940AB3FB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50E1094-ECDE-47DD-98A5-273612430B37}"/>
              </a:ext>
            </a:extLst>
          </p:cNvPr>
          <p:cNvSpPr>
            <a:spLocks noGrp="1"/>
          </p:cNvSpPr>
          <p:nvPr>
            <p:ph type="dt" sz="half" idx="10"/>
          </p:nvPr>
        </p:nvSpPr>
        <p:spPr/>
        <p:txBody>
          <a:bodyPr/>
          <a:lstStyle/>
          <a:p>
            <a:fld id="{3CFA9F99-F245-4016-B0B7-6FFEADFFA4DF}" type="datetimeFigureOut">
              <a:rPr lang="en-CA" smtClean="0"/>
              <a:t>2022-10-14</a:t>
            </a:fld>
            <a:endParaRPr lang="en-CA"/>
          </a:p>
        </p:txBody>
      </p:sp>
      <p:sp>
        <p:nvSpPr>
          <p:cNvPr id="6" name="Footer Placeholder 5">
            <a:extLst>
              <a:ext uri="{FF2B5EF4-FFF2-40B4-BE49-F238E27FC236}">
                <a16:creationId xmlns:a16="http://schemas.microsoft.com/office/drawing/2014/main" id="{26DFB00D-9431-430C-B1CD-A006524F75F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5AD19BF-21D6-458B-AFA1-CD05D58B1B51}"/>
              </a:ext>
            </a:extLst>
          </p:cNvPr>
          <p:cNvSpPr>
            <a:spLocks noGrp="1"/>
          </p:cNvSpPr>
          <p:nvPr>
            <p:ph type="sldNum" sz="quarter" idx="12"/>
          </p:nvPr>
        </p:nvSpPr>
        <p:spPr/>
        <p:txBody>
          <a:bodyPr/>
          <a:lstStyle/>
          <a:p>
            <a:fld id="{FDA0C0FF-F47C-4D1F-902C-63045DA74D43}" type="slidenum">
              <a:rPr lang="en-CA" smtClean="0"/>
              <a:t>‹#›</a:t>
            </a:fld>
            <a:endParaRPr lang="en-CA"/>
          </a:p>
        </p:txBody>
      </p:sp>
    </p:spTree>
    <p:extLst>
      <p:ext uri="{BB962C8B-B14F-4D97-AF65-F5344CB8AC3E}">
        <p14:creationId xmlns:p14="http://schemas.microsoft.com/office/powerpoint/2010/main" val="236573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0B9F8-5CCA-4A8E-85B7-5DD1A6EF6EC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1B48E26-CC97-4217-AB8F-C738F2BBA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A731E9-3715-48D6-9F5F-524AAE12D2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288E42A-D17B-4F52-90A6-B15CDB23E4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3DDB9B-C6AA-4022-BAAD-2D075BDC25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65E8318-50CD-4AD3-B032-75CC5B97657B}"/>
              </a:ext>
            </a:extLst>
          </p:cNvPr>
          <p:cNvSpPr>
            <a:spLocks noGrp="1"/>
          </p:cNvSpPr>
          <p:nvPr>
            <p:ph type="dt" sz="half" idx="10"/>
          </p:nvPr>
        </p:nvSpPr>
        <p:spPr/>
        <p:txBody>
          <a:bodyPr/>
          <a:lstStyle/>
          <a:p>
            <a:fld id="{3CFA9F99-F245-4016-B0B7-6FFEADFFA4DF}" type="datetimeFigureOut">
              <a:rPr lang="en-CA" smtClean="0"/>
              <a:t>2022-10-14</a:t>
            </a:fld>
            <a:endParaRPr lang="en-CA"/>
          </a:p>
        </p:txBody>
      </p:sp>
      <p:sp>
        <p:nvSpPr>
          <p:cNvPr id="8" name="Footer Placeholder 7">
            <a:extLst>
              <a:ext uri="{FF2B5EF4-FFF2-40B4-BE49-F238E27FC236}">
                <a16:creationId xmlns:a16="http://schemas.microsoft.com/office/drawing/2014/main" id="{F26FDCCE-228F-4117-81BB-5622EC61058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49CE557-425A-44A0-81DC-8377F44688F6}"/>
              </a:ext>
            </a:extLst>
          </p:cNvPr>
          <p:cNvSpPr>
            <a:spLocks noGrp="1"/>
          </p:cNvSpPr>
          <p:nvPr>
            <p:ph type="sldNum" sz="quarter" idx="12"/>
          </p:nvPr>
        </p:nvSpPr>
        <p:spPr/>
        <p:txBody>
          <a:bodyPr/>
          <a:lstStyle/>
          <a:p>
            <a:fld id="{FDA0C0FF-F47C-4D1F-902C-63045DA74D43}" type="slidenum">
              <a:rPr lang="en-CA" smtClean="0"/>
              <a:t>‹#›</a:t>
            </a:fld>
            <a:endParaRPr lang="en-CA"/>
          </a:p>
        </p:txBody>
      </p:sp>
    </p:spTree>
    <p:extLst>
      <p:ext uri="{BB962C8B-B14F-4D97-AF65-F5344CB8AC3E}">
        <p14:creationId xmlns:p14="http://schemas.microsoft.com/office/powerpoint/2010/main" val="323531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D2AE0-2EE0-46E1-AD16-C1CB4F6FB40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09C936C-3BC5-40F9-9DF1-7BB65100B700}"/>
              </a:ext>
            </a:extLst>
          </p:cNvPr>
          <p:cNvSpPr>
            <a:spLocks noGrp="1"/>
          </p:cNvSpPr>
          <p:nvPr>
            <p:ph type="dt" sz="half" idx="10"/>
          </p:nvPr>
        </p:nvSpPr>
        <p:spPr/>
        <p:txBody>
          <a:bodyPr/>
          <a:lstStyle/>
          <a:p>
            <a:fld id="{3CFA9F99-F245-4016-B0B7-6FFEADFFA4DF}" type="datetimeFigureOut">
              <a:rPr lang="en-CA" smtClean="0"/>
              <a:t>2022-10-14</a:t>
            </a:fld>
            <a:endParaRPr lang="en-CA"/>
          </a:p>
        </p:txBody>
      </p:sp>
      <p:sp>
        <p:nvSpPr>
          <p:cNvPr id="4" name="Footer Placeholder 3">
            <a:extLst>
              <a:ext uri="{FF2B5EF4-FFF2-40B4-BE49-F238E27FC236}">
                <a16:creationId xmlns:a16="http://schemas.microsoft.com/office/drawing/2014/main" id="{748D107F-672C-4131-8511-2CEB02CFB2C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DEF1C55-AEF6-4632-8967-9BDC31F74013}"/>
              </a:ext>
            </a:extLst>
          </p:cNvPr>
          <p:cNvSpPr>
            <a:spLocks noGrp="1"/>
          </p:cNvSpPr>
          <p:nvPr>
            <p:ph type="sldNum" sz="quarter" idx="12"/>
          </p:nvPr>
        </p:nvSpPr>
        <p:spPr/>
        <p:txBody>
          <a:bodyPr/>
          <a:lstStyle/>
          <a:p>
            <a:fld id="{FDA0C0FF-F47C-4D1F-902C-63045DA74D43}" type="slidenum">
              <a:rPr lang="en-CA" smtClean="0"/>
              <a:t>‹#›</a:t>
            </a:fld>
            <a:endParaRPr lang="en-CA"/>
          </a:p>
        </p:txBody>
      </p:sp>
    </p:spTree>
    <p:extLst>
      <p:ext uri="{BB962C8B-B14F-4D97-AF65-F5344CB8AC3E}">
        <p14:creationId xmlns:p14="http://schemas.microsoft.com/office/powerpoint/2010/main" val="4135688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4FEF5-3229-414B-A0C2-4FE39AFB291E}"/>
              </a:ext>
            </a:extLst>
          </p:cNvPr>
          <p:cNvSpPr>
            <a:spLocks noGrp="1"/>
          </p:cNvSpPr>
          <p:nvPr>
            <p:ph type="dt" sz="half" idx="10"/>
          </p:nvPr>
        </p:nvSpPr>
        <p:spPr/>
        <p:txBody>
          <a:bodyPr/>
          <a:lstStyle/>
          <a:p>
            <a:fld id="{3CFA9F99-F245-4016-B0B7-6FFEADFFA4DF}" type="datetimeFigureOut">
              <a:rPr lang="en-CA" smtClean="0"/>
              <a:t>2022-10-14</a:t>
            </a:fld>
            <a:endParaRPr lang="en-CA"/>
          </a:p>
        </p:txBody>
      </p:sp>
      <p:sp>
        <p:nvSpPr>
          <p:cNvPr id="3" name="Footer Placeholder 2">
            <a:extLst>
              <a:ext uri="{FF2B5EF4-FFF2-40B4-BE49-F238E27FC236}">
                <a16:creationId xmlns:a16="http://schemas.microsoft.com/office/drawing/2014/main" id="{C9E22038-2307-4E88-8DBE-5DEC7FEE821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6BBDFAD-1771-4665-94C2-A24969FD50A4}"/>
              </a:ext>
            </a:extLst>
          </p:cNvPr>
          <p:cNvSpPr>
            <a:spLocks noGrp="1"/>
          </p:cNvSpPr>
          <p:nvPr>
            <p:ph type="sldNum" sz="quarter" idx="12"/>
          </p:nvPr>
        </p:nvSpPr>
        <p:spPr/>
        <p:txBody>
          <a:bodyPr/>
          <a:lstStyle/>
          <a:p>
            <a:fld id="{FDA0C0FF-F47C-4D1F-902C-63045DA74D43}" type="slidenum">
              <a:rPr lang="en-CA" smtClean="0"/>
              <a:t>‹#›</a:t>
            </a:fld>
            <a:endParaRPr lang="en-CA"/>
          </a:p>
        </p:txBody>
      </p:sp>
    </p:spTree>
    <p:extLst>
      <p:ext uri="{BB962C8B-B14F-4D97-AF65-F5344CB8AC3E}">
        <p14:creationId xmlns:p14="http://schemas.microsoft.com/office/powerpoint/2010/main" val="3101806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1722C-8066-4A77-BA9C-82889C543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23A7DEC-2413-410B-B1CD-3A2BA64FA6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271DE3F-D6BA-4AE1-880C-089C78E2A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4AB99B-342B-4D31-BBD0-EABE7D81A1E7}"/>
              </a:ext>
            </a:extLst>
          </p:cNvPr>
          <p:cNvSpPr>
            <a:spLocks noGrp="1"/>
          </p:cNvSpPr>
          <p:nvPr>
            <p:ph type="dt" sz="half" idx="10"/>
          </p:nvPr>
        </p:nvSpPr>
        <p:spPr/>
        <p:txBody>
          <a:bodyPr/>
          <a:lstStyle/>
          <a:p>
            <a:fld id="{3CFA9F99-F245-4016-B0B7-6FFEADFFA4DF}" type="datetimeFigureOut">
              <a:rPr lang="en-CA" smtClean="0"/>
              <a:t>2022-10-14</a:t>
            </a:fld>
            <a:endParaRPr lang="en-CA"/>
          </a:p>
        </p:txBody>
      </p:sp>
      <p:sp>
        <p:nvSpPr>
          <p:cNvPr id="6" name="Footer Placeholder 5">
            <a:extLst>
              <a:ext uri="{FF2B5EF4-FFF2-40B4-BE49-F238E27FC236}">
                <a16:creationId xmlns:a16="http://schemas.microsoft.com/office/drawing/2014/main" id="{9D48C094-A72A-4AA1-A9DB-86440C90C95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BC5DBD1-7771-4D6B-8388-C2AFA114255A}"/>
              </a:ext>
            </a:extLst>
          </p:cNvPr>
          <p:cNvSpPr>
            <a:spLocks noGrp="1"/>
          </p:cNvSpPr>
          <p:nvPr>
            <p:ph type="sldNum" sz="quarter" idx="12"/>
          </p:nvPr>
        </p:nvSpPr>
        <p:spPr/>
        <p:txBody>
          <a:bodyPr/>
          <a:lstStyle/>
          <a:p>
            <a:fld id="{FDA0C0FF-F47C-4D1F-902C-63045DA74D43}" type="slidenum">
              <a:rPr lang="en-CA" smtClean="0"/>
              <a:t>‹#›</a:t>
            </a:fld>
            <a:endParaRPr lang="en-CA"/>
          </a:p>
        </p:txBody>
      </p:sp>
    </p:spTree>
    <p:extLst>
      <p:ext uri="{BB962C8B-B14F-4D97-AF65-F5344CB8AC3E}">
        <p14:creationId xmlns:p14="http://schemas.microsoft.com/office/powerpoint/2010/main" val="337183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917B0-0C6F-425F-AAFB-65DCEC9E2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BEA75A5-8B3D-4B72-83DD-E567B8C04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84F74B6-8CD9-46A7-B5B8-A0A63E1BF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E1F488-1604-4E76-BB1A-B93674B5950F}"/>
              </a:ext>
            </a:extLst>
          </p:cNvPr>
          <p:cNvSpPr>
            <a:spLocks noGrp="1"/>
          </p:cNvSpPr>
          <p:nvPr>
            <p:ph type="dt" sz="half" idx="10"/>
          </p:nvPr>
        </p:nvSpPr>
        <p:spPr/>
        <p:txBody>
          <a:bodyPr/>
          <a:lstStyle/>
          <a:p>
            <a:fld id="{3CFA9F99-F245-4016-B0B7-6FFEADFFA4DF}" type="datetimeFigureOut">
              <a:rPr lang="en-CA" smtClean="0"/>
              <a:t>2022-10-14</a:t>
            </a:fld>
            <a:endParaRPr lang="en-CA"/>
          </a:p>
        </p:txBody>
      </p:sp>
      <p:sp>
        <p:nvSpPr>
          <p:cNvPr id="6" name="Footer Placeholder 5">
            <a:extLst>
              <a:ext uri="{FF2B5EF4-FFF2-40B4-BE49-F238E27FC236}">
                <a16:creationId xmlns:a16="http://schemas.microsoft.com/office/drawing/2014/main" id="{E587340F-D214-4F5E-B4C1-7236B55E283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28C5920-4E61-4406-A1D8-DFF16F0C7A98}"/>
              </a:ext>
            </a:extLst>
          </p:cNvPr>
          <p:cNvSpPr>
            <a:spLocks noGrp="1"/>
          </p:cNvSpPr>
          <p:nvPr>
            <p:ph type="sldNum" sz="quarter" idx="12"/>
          </p:nvPr>
        </p:nvSpPr>
        <p:spPr/>
        <p:txBody>
          <a:bodyPr/>
          <a:lstStyle/>
          <a:p>
            <a:fld id="{FDA0C0FF-F47C-4D1F-902C-63045DA74D43}" type="slidenum">
              <a:rPr lang="en-CA" smtClean="0"/>
              <a:t>‹#›</a:t>
            </a:fld>
            <a:endParaRPr lang="en-CA"/>
          </a:p>
        </p:txBody>
      </p:sp>
    </p:spTree>
    <p:extLst>
      <p:ext uri="{BB962C8B-B14F-4D97-AF65-F5344CB8AC3E}">
        <p14:creationId xmlns:p14="http://schemas.microsoft.com/office/powerpoint/2010/main" val="292883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5A0C0-6E92-4615-9FF0-442DACDEFB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8DB76EE-F3AA-4600-8855-7BDDFF2E9C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339E9F-9CC4-4B15-8C40-46681CB618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A9F99-F245-4016-B0B7-6FFEADFFA4DF}" type="datetimeFigureOut">
              <a:rPr lang="en-CA" smtClean="0"/>
              <a:t>2022-10-14</a:t>
            </a:fld>
            <a:endParaRPr lang="en-CA"/>
          </a:p>
        </p:txBody>
      </p:sp>
      <p:sp>
        <p:nvSpPr>
          <p:cNvPr id="5" name="Footer Placeholder 4">
            <a:extLst>
              <a:ext uri="{FF2B5EF4-FFF2-40B4-BE49-F238E27FC236}">
                <a16:creationId xmlns:a16="http://schemas.microsoft.com/office/drawing/2014/main" id="{0CF34CC5-857C-4ADA-8623-C46DE72813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1C1D258-DB79-40D0-B9BD-0F2CC695B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0C0FF-F47C-4D1F-902C-63045DA74D43}" type="slidenum">
              <a:rPr lang="en-CA" smtClean="0"/>
              <a:t>‹#›</a:t>
            </a:fld>
            <a:endParaRPr lang="en-CA"/>
          </a:p>
        </p:txBody>
      </p:sp>
    </p:spTree>
    <p:extLst>
      <p:ext uri="{BB962C8B-B14F-4D97-AF65-F5344CB8AC3E}">
        <p14:creationId xmlns:p14="http://schemas.microsoft.com/office/powerpoint/2010/main" val="3813175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58D2-734E-D1AE-E9AE-BCA89C1DC40F}"/>
              </a:ext>
            </a:extLst>
          </p:cNvPr>
          <p:cNvSpPr>
            <a:spLocks noGrp="1"/>
          </p:cNvSpPr>
          <p:nvPr>
            <p:ph type="title"/>
          </p:nvPr>
        </p:nvSpPr>
        <p:spPr>
          <a:xfrm>
            <a:off x="616175" y="5532437"/>
            <a:ext cx="10515600" cy="1325563"/>
          </a:xfrm>
        </p:spPr>
        <p:txBody>
          <a:bodyPr>
            <a:normAutofit/>
          </a:bodyPr>
          <a:lstStyle/>
          <a:p>
            <a:pPr algn="ctr"/>
            <a:r>
              <a:rPr lang="en-CA" sz="2000" b="1" dirty="0" err="1">
                <a:effectLst/>
                <a:latin typeface="inherit"/>
                <a:ea typeface="Times New Roman" panose="02020603050405020304" pitchFamily="18" charset="0"/>
                <a:cs typeface="Times New Roman" panose="02020603050405020304" pitchFamily="18" charset="0"/>
              </a:rPr>
              <a:t>Semaa</a:t>
            </a:r>
            <a:r>
              <a:rPr lang="en-CA" sz="2000" b="1" dirty="0">
                <a:effectLst/>
                <a:latin typeface="inherit"/>
                <a:ea typeface="Times New Roman" panose="02020603050405020304" pitchFamily="18" charset="0"/>
                <a:cs typeface="Times New Roman" panose="02020603050405020304" pitchFamily="18" charset="0"/>
              </a:rPr>
              <a:t> | </a:t>
            </a:r>
            <a:r>
              <a:rPr lang="en-CA" sz="2000" b="1" dirty="0" err="1">
                <a:effectLst/>
                <a:latin typeface="inherit"/>
                <a:ea typeface="Times New Roman" panose="02020603050405020304" pitchFamily="18" charset="0"/>
                <a:cs typeface="Times New Roman" panose="02020603050405020304" pitchFamily="18" charset="0"/>
              </a:rPr>
              <a:t>Oyen’kwa’on:we</a:t>
            </a:r>
            <a:r>
              <a:rPr lang="en-CA" sz="2000" b="1" dirty="0">
                <a:effectLst/>
                <a:latin typeface="inherit"/>
                <a:ea typeface="Times New Roman" panose="02020603050405020304" pitchFamily="18" charset="0"/>
                <a:cs typeface="Times New Roman" panose="02020603050405020304" pitchFamily="18" charset="0"/>
              </a:rPr>
              <a:t> | </a:t>
            </a:r>
            <a:r>
              <a:rPr lang="en-CA" sz="2000" b="1" dirty="0" err="1">
                <a:effectLst/>
                <a:latin typeface="inherit"/>
                <a:ea typeface="Times New Roman" panose="02020603050405020304" pitchFamily="18" charset="0"/>
                <a:cs typeface="Times New Roman" panose="02020603050405020304" pitchFamily="18" charset="0"/>
              </a:rPr>
              <a:t>Kwshahtew</a:t>
            </a:r>
            <a:r>
              <a:rPr lang="en-CA" sz="2000" b="1" dirty="0">
                <a:effectLst/>
                <a:latin typeface="inherit"/>
                <a:ea typeface="Times New Roman" panose="02020603050405020304" pitchFamily="18" charset="0"/>
                <a:cs typeface="Times New Roman" panose="02020603050405020304" pitchFamily="18" charset="0"/>
              </a:rPr>
              <a:t> | Tobacco</a:t>
            </a:r>
            <a:endParaRPr lang="en-CA" sz="7200" dirty="0"/>
          </a:p>
        </p:txBody>
      </p:sp>
      <p:pic>
        <p:nvPicPr>
          <p:cNvPr id="4" name="Picture 3" descr="Logo&#10;&#10;Description automatically generated">
            <a:extLst>
              <a:ext uri="{FF2B5EF4-FFF2-40B4-BE49-F238E27FC236}">
                <a16:creationId xmlns:a16="http://schemas.microsoft.com/office/drawing/2014/main" id="{772A956B-C932-4FB4-252F-3B246FB1A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031" y="1276352"/>
            <a:ext cx="8361889" cy="5147093"/>
          </a:xfrm>
          <a:prstGeom prst="rect">
            <a:avLst/>
          </a:prstGeom>
        </p:spPr>
      </p:pic>
      <p:sp>
        <p:nvSpPr>
          <p:cNvPr id="5" name="TextBox 4">
            <a:extLst>
              <a:ext uri="{FF2B5EF4-FFF2-40B4-BE49-F238E27FC236}">
                <a16:creationId xmlns:a16="http://schemas.microsoft.com/office/drawing/2014/main" id="{710144C7-190E-3CAD-CA9A-4FFCE125889F}"/>
              </a:ext>
            </a:extLst>
          </p:cNvPr>
          <p:cNvSpPr txBox="1"/>
          <p:nvPr/>
        </p:nvSpPr>
        <p:spPr>
          <a:xfrm>
            <a:off x="838200" y="1062276"/>
            <a:ext cx="10515600" cy="830997"/>
          </a:xfrm>
          <a:prstGeom prst="rect">
            <a:avLst/>
          </a:prstGeom>
          <a:noFill/>
        </p:spPr>
        <p:txBody>
          <a:bodyPr wrap="square" rtlCol="0">
            <a:spAutoFit/>
          </a:bodyPr>
          <a:lstStyle/>
          <a:p>
            <a:pPr algn="ctr"/>
            <a:r>
              <a:rPr lang="en-US" sz="4800" b="1" dirty="0">
                <a:effectLst/>
                <a:latin typeface="Calibri" panose="020F0502020204030204" pitchFamily="34" charset="0"/>
                <a:ea typeface="Calibri" panose="020F0502020204030204" pitchFamily="34" charset="0"/>
              </a:rPr>
              <a:t>Community-Based</a:t>
            </a:r>
            <a:r>
              <a:rPr lang="en-US" sz="3600" b="1" dirty="0">
                <a:effectLst/>
                <a:latin typeface="Calibri" panose="020F0502020204030204" pitchFamily="34" charset="0"/>
                <a:ea typeface="Calibri" panose="020F0502020204030204" pitchFamily="34" charset="0"/>
              </a:rPr>
              <a:t> </a:t>
            </a:r>
            <a:r>
              <a:rPr lang="en-US" sz="4800" b="1" dirty="0">
                <a:effectLst/>
                <a:latin typeface="Calibri" panose="020F0502020204030204" pitchFamily="34" charset="0"/>
                <a:ea typeface="Calibri" panose="020F0502020204030204" pitchFamily="34" charset="0"/>
              </a:rPr>
              <a:t>Governance Initiative</a:t>
            </a:r>
            <a:endParaRPr lang="en-CA" sz="3600" dirty="0"/>
          </a:p>
        </p:txBody>
      </p:sp>
    </p:spTree>
    <p:extLst>
      <p:ext uri="{BB962C8B-B14F-4D97-AF65-F5344CB8AC3E}">
        <p14:creationId xmlns:p14="http://schemas.microsoft.com/office/powerpoint/2010/main" val="1094280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8D3B2-9B9D-8544-D75E-74ABC05A01A9}"/>
              </a:ext>
            </a:extLst>
          </p:cNvPr>
          <p:cNvSpPr>
            <a:spLocks noGrp="1"/>
          </p:cNvSpPr>
          <p:nvPr>
            <p:ph type="title"/>
          </p:nvPr>
        </p:nvSpPr>
        <p:spPr>
          <a:xfrm>
            <a:off x="838200" y="191505"/>
            <a:ext cx="10515600" cy="1138532"/>
          </a:xfrm>
          <a:solidFill>
            <a:srgbClr val="FFC000"/>
          </a:solidFill>
        </p:spPr>
        <p:txBody>
          <a:bodyPr>
            <a:normAutofit/>
          </a:bodyPr>
          <a:lstStyle/>
          <a:p>
            <a:pPr algn="ctr"/>
            <a:r>
              <a:rPr lang="en-CA" sz="4800" b="1" dirty="0"/>
              <a:t>What are we doing?</a:t>
            </a:r>
          </a:p>
        </p:txBody>
      </p:sp>
      <p:sp>
        <p:nvSpPr>
          <p:cNvPr id="3" name="Content Placeholder 2">
            <a:extLst>
              <a:ext uri="{FF2B5EF4-FFF2-40B4-BE49-F238E27FC236}">
                <a16:creationId xmlns:a16="http://schemas.microsoft.com/office/drawing/2014/main" id="{D33FAA9B-4F86-40B6-F493-43C1381A1617}"/>
              </a:ext>
            </a:extLst>
          </p:cNvPr>
          <p:cNvSpPr>
            <a:spLocks noGrp="1"/>
          </p:cNvSpPr>
          <p:nvPr>
            <p:ph idx="1"/>
          </p:nvPr>
        </p:nvSpPr>
        <p:spPr>
          <a:xfrm>
            <a:off x="838200" y="1802074"/>
            <a:ext cx="10515600" cy="4351338"/>
          </a:xfrm>
        </p:spPr>
        <p:txBody>
          <a:bodyPr>
            <a:normAutofit/>
          </a:bodyPr>
          <a:lstStyle/>
          <a:p>
            <a:r>
              <a:rPr lang="en-US" dirty="0"/>
              <a:t>When we are talking about long-term systemic change, we are talking about community processes that exist or have to be built. </a:t>
            </a:r>
            <a:br>
              <a:rPr lang="en-US" dirty="0"/>
            </a:br>
            <a:endParaRPr lang="en-US" dirty="0"/>
          </a:p>
          <a:p>
            <a:r>
              <a:rPr lang="en-US" dirty="0"/>
              <a:t>None of the work within this Community-Based Governance Initiative has anything to deal with settler law, rather it is about a relationship.</a:t>
            </a:r>
            <a:br>
              <a:rPr lang="en-US" dirty="0"/>
            </a:br>
            <a:endParaRPr lang="en-US" dirty="0"/>
          </a:p>
          <a:p>
            <a:r>
              <a:rPr lang="en-US" dirty="0"/>
              <a:t>Tobacco is our focus, enabling the building of community capacity for all sectors</a:t>
            </a:r>
            <a:endParaRPr lang="en-CA" dirty="0"/>
          </a:p>
        </p:txBody>
      </p:sp>
    </p:spTree>
    <p:extLst>
      <p:ext uri="{BB962C8B-B14F-4D97-AF65-F5344CB8AC3E}">
        <p14:creationId xmlns:p14="http://schemas.microsoft.com/office/powerpoint/2010/main" val="129110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5905-D117-0BFD-544B-DAED01B84AEA}"/>
              </a:ext>
            </a:extLst>
          </p:cNvPr>
          <p:cNvSpPr>
            <a:spLocks noGrp="1"/>
          </p:cNvSpPr>
          <p:nvPr>
            <p:ph type="title"/>
          </p:nvPr>
        </p:nvSpPr>
        <p:spPr>
          <a:xfrm>
            <a:off x="630196" y="476657"/>
            <a:ext cx="11560281" cy="1166792"/>
          </a:xfrm>
          <a:solidFill>
            <a:srgbClr val="FFC000"/>
          </a:solidFill>
        </p:spPr>
        <p:txBody>
          <a:bodyPr/>
          <a:lstStyle/>
          <a:p>
            <a:pPr algn="ctr"/>
            <a:r>
              <a:rPr lang="en-CA" b="1" dirty="0">
                <a:latin typeface="Calibri" panose="020F0502020204030204" pitchFamily="34" charset="0"/>
                <a:ea typeface="Calibri" panose="020F0502020204030204" pitchFamily="34" charset="0"/>
                <a:cs typeface="Times New Roman" panose="02020603050405020304" pitchFamily="18" charset="0"/>
              </a:rPr>
              <a:t>Community-led</a:t>
            </a:r>
            <a:endParaRPr lang="en-CA" b="1" dirty="0"/>
          </a:p>
        </p:txBody>
      </p:sp>
      <p:sp>
        <p:nvSpPr>
          <p:cNvPr id="3" name="Content Placeholder 2">
            <a:extLst>
              <a:ext uri="{FF2B5EF4-FFF2-40B4-BE49-F238E27FC236}">
                <a16:creationId xmlns:a16="http://schemas.microsoft.com/office/drawing/2014/main" id="{17CA27C0-35EA-73A9-ACB4-EB7712504FC9}"/>
              </a:ext>
            </a:extLst>
          </p:cNvPr>
          <p:cNvSpPr>
            <a:spLocks noGrp="1"/>
          </p:cNvSpPr>
          <p:nvPr>
            <p:ph idx="1"/>
          </p:nvPr>
        </p:nvSpPr>
        <p:spPr>
          <a:xfrm>
            <a:off x="739346" y="1618932"/>
            <a:ext cx="6415216" cy="4873943"/>
          </a:xfrm>
        </p:spPr>
        <p:txBody>
          <a:bodyPr>
            <a:normAutofit lnSpcReduction="10000"/>
          </a:bodyPr>
          <a:lstStyle/>
          <a:p>
            <a:pPr marL="0" indent="0">
              <a:buNone/>
            </a:pPr>
            <a:endParaRPr lang="en-CA" sz="2200" dirty="0">
              <a:latin typeface="Calibri" panose="020F0502020204030204" pitchFamily="34" charset="0"/>
              <a:ea typeface="Calibri" panose="020F0502020204030204" pitchFamily="34" charset="0"/>
              <a:cs typeface="Times New Roman" panose="02020603050405020304" pitchFamily="18" charset="0"/>
            </a:endParaRPr>
          </a:p>
          <a:p>
            <a:r>
              <a:rPr lang="en-CA" sz="2200" dirty="0"/>
              <a:t>Funding to First Nations for community capacity development</a:t>
            </a:r>
            <a:endParaRPr lang="en-CA" sz="2200" dirty="0">
              <a:effectLst/>
              <a:latin typeface="Calibri" panose="020F0502020204030204" pitchFamily="34" charset="0"/>
              <a:ea typeface="Calibri" panose="020F0502020204030204" pitchFamily="34" charset="0"/>
            </a:endParaRPr>
          </a:p>
          <a:p>
            <a:r>
              <a:rPr lang="en-CA" sz="2200" dirty="0"/>
              <a:t>Community work plans:</a:t>
            </a:r>
          </a:p>
          <a:p>
            <a:pPr lvl="1">
              <a:lnSpc>
                <a:spcPct val="120000"/>
              </a:lnSpc>
              <a:buFont typeface="Wingdings" panose="05000000000000000000" pitchFamily="2" charset="2"/>
              <a:buChar char="Ø"/>
            </a:pPr>
            <a:r>
              <a:rPr lang="en-CA" sz="2200" dirty="0"/>
              <a:t>Communications &amp; dialogue around project topics</a:t>
            </a:r>
          </a:p>
          <a:p>
            <a:pPr lvl="1">
              <a:lnSpc>
                <a:spcPct val="120000"/>
              </a:lnSpc>
              <a:buFont typeface="Wingdings" panose="05000000000000000000" pitchFamily="2" charset="2"/>
              <a:buChar char="Ø"/>
            </a:pPr>
            <a:r>
              <a:rPr lang="en-CA" sz="2200" dirty="0"/>
              <a:t>Workshops &amp; information sharing initiatives</a:t>
            </a:r>
          </a:p>
          <a:p>
            <a:pPr lvl="1">
              <a:lnSpc>
                <a:spcPct val="120000"/>
              </a:lnSpc>
              <a:buFont typeface="Wingdings" panose="05000000000000000000" pitchFamily="2" charset="2"/>
              <a:buChar char="Ø"/>
            </a:pPr>
            <a:r>
              <a:rPr lang="en-CA" sz="2200" dirty="0">
                <a:effectLst/>
                <a:latin typeface="Calibri" panose="020F0502020204030204" pitchFamily="34" charset="0"/>
                <a:ea typeface="Times New Roman" panose="02020603050405020304" pitchFamily="18" charset="0"/>
                <a:cs typeface="Times New Roman" panose="02020603050405020304" pitchFamily="18" charset="0"/>
              </a:rPr>
              <a:t>Community-specific information and research</a:t>
            </a:r>
          </a:p>
          <a:p>
            <a:pPr lvl="1">
              <a:lnSpc>
                <a:spcPct val="120000"/>
              </a:lnSpc>
              <a:buFont typeface="Wingdings" panose="05000000000000000000" pitchFamily="2" charset="2"/>
              <a:buChar char="Ø"/>
            </a:pPr>
            <a:r>
              <a:rPr lang="en-CA" sz="2200" dirty="0">
                <a:effectLst/>
                <a:latin typeface="Calibri" panose="020F0502020204030204" pitchFamily="34" charset="0"/>
                <a:ea typeface="Times New Roman" panose="02020603050405020304" pitchFamily="18" charset="0"/>
                <a:cs typeface="Times New Roman" panose="02020603050405020304" pitchFamily="18" charset="0"/>
              </a:rPr>
              <a:t>Governance workshops &amp; community-decision-making exercises</a:t>
            </a:r>
          </a:p>
          <a:p>
            <a:pPr lvl="1">
              <a:lnSpc>
                <a:spcPct val="120000"/>
              </a:lnSpc>
              <a:buFont typeface="Wingdings" panose="05000000000000000000" pitchFamily="2" charset="2"/>
              <a:buChar char="Ø"/>
            </a:pPr>
            <a:r>
              <a:rPr lang="en-CA" sz="2200" dirty="0">
                <a:effectLst/>
                <a:latin typeface="Calibri" panose="020F0502020204030204" pitchFamily="34" charset="0"/>
                <a:ea typeface="Times New Roman" panose="02020603050405020304" pitchFamily="18" charset="0"/>
                <a:cs typeface="Times New Roman" panose="02020603050405020304" pitchFamily="18" charset="0"/>
              </a:rPr>
              <a:t>Community forums and feedback processes</a:t>
            </a:r>
          </a:p>
          <a:p>
            <a:pPr lvl="1">
              <a:lnSpc>
                <a:spcPct val="120000"/>
              </a:lnSpc>
              <a:buFont typeface="Wingdings" panose="05000000000000000000" pitchFamily="2" charset="2"/>
              <a:buChar char="Ø"/>
            </a:pPr>
            <a:r>
              <a:rPr lang="en-CA" sz="2200" dirty="0">
                <a:latin typeface="Calibri" panose="020F0502020204030204" pitchFamily="34" charset="0"/>
                <a:ea typeface="Times New Roman" panose="02020603050405020304" pitchFamily="18" charset="0"/>
                <a:cs typeface="Times New Roman" panose="02020603050405020304" pitchFamily="18" charset="0"/>
              </a:rPr>
              <a:t>C</a:t>
            </a:r>
            <a:r>
              <a:rPr lang="en-CA" sz="2200" dirty="0">
                <a:effectLst/>
                <a:latin typeface="Calibri" panose="020F0502020204030204" pitchFamily="34" charset="0"/>
                <a:ea typeface="Times New Roman" panose="02020603050405020304" pitchFamily="18" charset="0"/>
                <a:cs typeface="Times New Roman" panose="02020603050405020304" pitchFamily="18" charset="0"/>
              </a:rPr>
              <a:t>ommunity </a:t>
            </a:r>
            <a:r>
              <a:rPr lang="en-CA" sz="2200" dirty="0">
                <a:latin typeface="Calibri" panose="020F0502020204030204" pitchFamily="34" charset="0"/>
                <a:ea typeface="Times New Roman" panose="02020603050405020304" pitchFamily="18" charset="0"/>
                <a:cs typeface="Times New Roman" panose="02020603050405020304" pitchFamily="18" charset="0"/>
              </a:rPr>
              <a:t>planning &amp; </a:t>
            </a:r>
            <a:r>
              <a:rPr lang="en-CA" sz="2200" dirty="0">
                <a:effectLst/>
                <a:latin typeface="Calibri" panose="020F0502020204030204" pitchFamily="34" charset="0"/>
                <a:ea typeface="Times New Roman" panose="02020603050405020304" pitchFamily="18" charset="0"/>
                <a:cs typeface="Times New Roman" panose="02020603050405020304" pitchFamily="18" charset="0"/>
              </a:rPr>
              <a:t>prioritization</a:t>
            </a:r>
          </a:p>
          <a:p>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How an Aboriginal approach to mental health is helping farmers deal with  drought | Mosaic">
            <a:extLst>
              <a:ext uri="{FF2B5EF4-FFF2-40B4-BE49-F238E27FC236}">
                <a16:creationId xmlns:a16="http://schemas.microsoft.com/office/drawing/2014/main" id="{999A43C8-2150-0970-2179-C79890BA27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17" r="8430"/>
          <a:stretch/>
        </p:blipFill>
        <p:spPr bwMode="auto">
          <a:xfrm>
            <a:off x="6960123" y="1643449"/>
            <a:ext cx="5230354" cy="521455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9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4415-015A-CDCE-D415-695027C9861E}"/>
              </a:ext>
            </a:extLst>
          </p:cNvPr>
          <p:cNvSpPr>
            <a:spLocks noGrp="1"/>
          </p:cNvSpPr>
          <p:nvPr>
            <p:ph type="title"/>
          </p:nvPr>
        </p:nvSpPr>
        <p:spPr>
          <a:xfrm>
            <a:off x="838200" y="365126"/>
            <a:ext cx="10776262" cy="944676"/>
          </a:xfrm>
          <a:solidFill>
            <a:srgbClr val="FFC000"/>
          </a:solidFill>
        </p:spPr>
        <p:txBody>
          <a:bodyPr>
            <a:normAutofit/>
          </a:bodyPr>
          <a:lstStyle/>
          <a:p>
            <a:pPr algn="ctr"/>
            <a:r>
              <a:rPr lang="en-CA" sz="4800" b="1" dirty="0"/>
              <a:t>Information Sharing</a:t>
            </a:r>
          </a:p>
        </p:txBody>
      </p:sp>
      <p:sp>
        <p:nvSpPr>
          <p:cNvPr id="3" name="Content Placeholder 2">
            <a:extLst>
              <a:ext uri="{FF2B5EF4-FFF2-40B4-BE49-F238E27FC236}">
                <a16:creationId xmlns:a16="http://schemas.microsoft.com/office/drawing/2014/main" id="{2963BF49-E686-94CD-04F6-F8E9C1BD2698}"/>
              </a:ext>
            </a:extLst>
          </p:cNvPr>
          <p:cNvSpPr>
            <a:spLocks noGrp="1"/>
          </p:cNvSpPr>
          <p:nvPr>
            <p:ph idx="1"/>
          </p:nvPr>
        </p:nvSpPr>
        <p:spPr>
          <a:xfrm>
            <a:off x="886297" y="1615560"/>
            <a:ext cx="5209702" cy="4877314"/>
          </a:xfrm>
        </p:spPr>
        <p:txBody>
          <a:bodyPr>
            <a:normAutofit lnSpcReduction="10000"/>
          </a:bodyPr>
          <a:lstStyle/>
          <a:p>
            <a:r>
              <a:rPr lang="en-CA" dirty="0"/>
              <a:t>Website: https://tobacco.aiai.on.ca/</a:t>
            </a:r>
            <a:br>
              <a:rPr lang="en-CA" dirty="0"/>
            </a:br>
            <a:endParaRPr lang="en-CA" dirty="0"/>
          </a:p>
          <a:p>
            <a:r>
              <a:rPr lang="en-CA" dirty="0"/>
              <a:t>Videos </a:t>
            </a:r>
          </a:p>
          <a:p>
            <a:pPr lvl="1"/>
            <a:r>
              <a:rPr lang="en-CA" dirty="0"/>
              <a:t>Tobacco &amp; inter-Nation trade</a:t>
            </a:r>
          </a:p>
          <a:p>
            <a:pPr lvl="1"/>
            <a:r>
              <a:rPr lang="en-CA" dirty="0"/>
              <a:t>Law-making</a:t>
            </a:r>
          </a:p>
          <a:p>
            <a:pPr lvl="1"/>
            <a:r>
              <a:rPr lang="en-CA" dirty="0"/>
              <a:t>The importance of language &amp; culture</a:t>
            </a:r>
          </a:p>
          <a:p>
            <a:pPr lvl="1"/>
            <a:r>
              <a:rPr lang="en-CA" dirty="0"/>
              <a:t>Sovereignty/never-ending responsibility</a:t>
            </a:r>
            <a:br>
              <a:rPr lang="en-CA" dirty="0"/>
            </a:br>
            <a:endParaRPr lang="en-CA" dirty="0"/>
          </a:p>
          <a:p>
            <a:r>
              <a:rPr lang="en-CA" dirty="0"/>
              <a:t>Community booklets</a:t>
            </a:r>
          </a:p>
          <a:p>
            <a:pPr lvl="1"/>
            <a:r>
              <a:rPr lang="en-CA" dirty="0"/>
              <a:t>Inter-Nation trade </a:t>
            </a:r>
          </a:p>
          <a:p>
            <a:pPr lvl="1"/>
            <a:endParaRPr lang="en-CA" dirty="0"/>
          </a:p>
          <a:p>
            <a:pPr lvl="1"/>
            <a:endParaRPr lang="en-CA" dirty="0"/>
          </a:p>
          <a:p>
            <a:endParaRPr lang="en-CA" dirty="0"/>
          </a:p>
          <a:p>
            <a:endParaRPr lang="en-CA" dirty="0"/>
          </a:p>
        </p:txBody>
      </p:sp>
      <p:pic>
        <p:nvPicPr>
          <p:cNvPr id="5" name="Picture 4" descr="A picture containing text, person, indoor&#10;&#10;Description automatically generated">
            <a:extLst>
              <a:ext uri="{FF2B5EF4-FFF2-40B4-BE49-F238E27FC236}">
                <a16:creationId xmlns:a16="http://schemas.microsoft.com/office/drawing/2014/main" id="{599E1696-FB96-F30A-E9BF-085ECDA17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631" y="1404178"/>
            <a:ext cx="5292832" cy="2953565"/>
          </a:xfrm>
          <a:prstGeom prst="rect">
            <a:avLst/>
          </a:prstGeom>
        </p:spPr>
      </p:pic>
      <p:pic>
        <p:nvPicPr>
          <p:cNvPr id="7" name="Picture 6" descr="A screenshot of a video game&#10;&#10;Description automatically generated with medium confidence">
            <a:extLst>
              <a:ext uri="{FF2B5EF4-FFF2-40B4-BE49-F238E27FC236}">
                <a16:creationId xmlns:a16="http://schemas.microsoft.com/office/drawing/2014/main" id="{10A930DA-9EEE-476F-38CA-FA14CA98B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2878" y="4548248"/>
            <a:ext cx="5178455" cy="2154851"/>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24801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6D775-238D-5BBD-7431-39BE5A700286}"/>
              </a:ext>
            </a:extLst>
          </p:cNvPr>
          <p:cNvSpPr>
            <a:spLocks noGrp="1"/>
          </p:cNvSpPr>
          <p:nvPr>
            <p:ph type="title"/>
          </p:nvPr>
        </p:nvSpPr>
        <p:spPr>
          <a:xfrm>
            <a:off x="1048265" y="290986"/>
            <a:ext cx="10515600" cy="1416173"/>
          </a:xfrm>
          <a:solidFill>
            <a:srgbClr val="FFC000"/>
          </a:solidFill>
        </p:spPr>
        <p:txBody>
          <a:bodyPr>
            <a:normAutofit/>
          </a:bodyPr>
          <a:lstStyle/>
          <a:p>
            <a:pPr algn="ctr"/>
            <a:r>
              <a:rPr lang="en-CA" sz="4800" b="1" dirty="0"/>
              <a:t>Tobacco, Trade, &amp; Commerce: </a:t>
            </a:r>
            <a:br>
              <a:rPr lang="en-CA" sz="4800" b="1" dirty="0"/>
            </a:br>
            <a:r>
              <a:rPr lang="en-CA" sz="4800" b="1" dirty="0"/>
              <a:t>A Discussion Paper</a:t>
            </a:r>
            <a:endParaRPr lang="en-CA" sz="8000" b="1" dirty="0"/>
          </a:p>
        </p:txBody>
      </p:sp>
      <p:sp>
        <p:nvSpPr>
          <p:cNvPr id="3" name="Content Placeholder 2">
            <a:extLst>
              <a:ext uri="{FF2B5EF4-FFF2-40B4-BE49-F238E27FC236}">
                <a16:creationId xmlns:a16="http://schemas.microsoft.com/office/drawing/2014/main" id="{63BD2376-6074-6401-64B7-67E1C075D3AA}"/>
              </a:ext>
            </a:extLst>
          </p:cNvPr>
          <p:cNvSpPr>
            <a:spLocks noGrp="1"/>
          </p:cNvSpPr>
          <p:nvPr>
            <p:ph idx="1"/>
          </p:nvPr>
        </p:nvSpPr>
        <p:spPr>
          <a:xfrm>
            <a:off x="838200" y="2027644"/>
            <a:ext cx="9996377" cy="4351338"/>
          </a:xfrm>
        </p:spPr>
        <p:txBody>
          <a:bodyPr>
            <a:normAutofit lnSpcReduction="10000"/>
          </a:bodyPr>
          <a:lstStyle/>
          <a:p>
            <a:pPr lvl="1"/>
            <a:r>
              <a:rPr lang="en-CA" sz="3200" dirty="0"/>
              <a:t>Captures vision, positions, and definitions.</a:t>
            </a:r>
            <a:br>
              <a:rPr lang="en-CA" sz="3200" dirty="0"/>
            </a:br>
            <a:endParaRPr lang="en-CA" sz="3200" dirty="0"/>
          </a:p>
          <a:p>
            <a:pPr lvl="1"/>
            <a:r>
              <a:rPr lang="en-CA" sz="3200" dirty="0"/>
              <a:t>Outlines areas of consideration &amp; potential approaches for moving toward negotiations. </a:t>
            </a:r>
            <a:br>
              <a:rPr lang="en-CA" sz="3200" dirty="0"/>
            </a:br>
            <a:endParaRPr lang="en-CA" sz="3200" dirty="0"/>
          </a:p>
          <a:p>
            <a:pPr lvl="1"/>
            <a:r>
              <a:rPr lang="en-CA" sz="3200" dirty="0"/>
              <a:t>Serves as base for development of community education &amp; communication materials.</a:t>
            </a:r>
            <a:br>
              <a:rPr lang="en-CA" sz="3200" dirty="0"/>
            </a:br>
            <a:endParaRPr lang="en-CA" sz="3200" dirty="0"/>
          </a:p>
          <a:p>
            <a:pPr lvl="1"/>
            <a:r>
              <a:rPr lang="en-CA" sz="3200" dirty="0"/>
              <a:t>Including languages and cultural approaches as much as possible.</a:t>
            </a:r>
          </a:p>
        </p:txBody>
      </p:sp>
    </p:spTree>
    <p:extLst>
      <p:ext uri="{BB962C8B-B14F-4D97-AF65-F5344CB8AC3E}">
        <p14:creationId xmlns:p14="http://schemas.microsoft.com/office/powerpoint/2010/main" val="2928265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4EAE-ADD8-13B1-765B-925D5448F416}"/>
              </a:ext>
            </a:extLst>
          </p:cNvPr>
          <p:cNvSpPr>
            <a:spLocks noGrp="1"/>
          </p:cNvSpPr>
          <p:nvPr>
            <p:ph type="title"/>
          </p:nvPr>
        </p:nvSpPr>
        <p:spPr>
          <a:xfrm>
            <a:off x="838200" y="365125"/>
            <a:ext cx="10515600" cy="1285545"/>
          </a:xfrm>
          <a:solidFill>
            <a:srgbClr val="FFC000"/>
          </a:solidFill>
        </p:spPr>
        <p:txBody>
          <a:bodyPr>
            <a:normAutofit/>
          </a:bodyPr>
          <a:lstStyle/>
          <a:p>
            <a:pPr algn="ctr"/>
            <a:r>
              <a:rPr lang="en-CA" sz="4800" b="1" dirty="0"/>
              <a:t>Ongoing Collective Work</a:t>
            </a:r>
          </a:p>
        </p:txBody>
      </p:sp>
      <p:sp>
        <p:nvSpPr>
          <p:cNvPr id="3" name="Content Placeholder 2">
            <a:extLst>
              <a:ext uri="{FF2B5EF4-FFF2-40B4-BE49-F238E27FC236}">
                <a16:creationId xmlns:a16="http://schemas.microsoft.com/office/drawing/2014/main" id="{76F78881-27D4-11DA-BE3A-F22EE054913E}"/>
              </a:ext>
            </a:extLst>
          </p:cNvPr>
          <p:cNvSpPr>
            <a:spLocks noGrp="1"/>
          </p:cNvSpPr>
          <p:nvPr>
            <p:ph idx="1"/>
          </p:nvPr>
        </p:nvSpPr>
        <p:spPr/>
        <p:txBody>
          <a:bodyPr/>
          <a:lstStyle/>
          <a:p>
            <a:r>
              <a:rPr lang="en-US" dirty="0">
                <a:latin typeface="Calibri" panose="020F0502020204030204" pitchFamily="34" charset="0"/>
              </a:rPr>
              <a:t>Commission components outline</a:t>
            </a:r>
            <a:br>
              <a:rPr lang="en-US" dirty="0">
                <a:latin typeface="Calibri" panose="020F0502020204030204" pitchFamily="34" charset="0"/>
              </a:rPr>
            </a:br>
            <a:endParaRPr lang="en-US" dirty="0">
              <a:latin typeface="Calibri" panose="020F0502020204030204" pitchFamily="34" charset="0"/>
            </a:endParaRPr>
          </a:p>
          <a:p>
            <a:r>
              <a:rPr lang="en-US" sz="2800" dirty="0">
                <a:latin typeface="Calibri" panose="020F0502020204030204" pitchFamily="34" charset="0"/>
              </a:rPr>
              <a:t>Mutual benefits for communities and businesses </a:t>
            </a:r>
            <a:br>
              <a:rPr lang="en-US" sz="2800" dirty="0">
                <a:latin typeface="Calibri" panose="020F0502020204030204" pitchFamily="34" charset="0"/>
              </a:rPr>
            </a:br>
            <a:endParaRPr lang="en-US" sz="2800" dirty="0">
              <a:latin typeface="Calibri" panose="020F0502020204030204" pitchFamily="34" charset="0"/>
            </a:endParaRPr>
          </a:p>
          <a:p>
            <a:r>
              <a:rPr lang="en-US" sz="2800" dirty="0">
                <a:latin typeface="Calibri" panose="020F0502020204030204" pitchFamily="34" charset="0"/>
              </a:rPr>
              <a:t>Legal &amp; economic research </a:t>
            </a:r>
            <a:br>
              <a:rPr lang="en-US" sz="2800" dirty="0">
                <a:latin typeface="Calibri" panose="020F0502020204030204" pitchFamily="34" charset="0"/>
              </a:rPr>
            </a:br>
            <a:endParaRPr lang="en-CA" dirty="0"/>
          </a:p>
          <a:p>
            <a:r>
              <a:rPr lang="en-CA" dirty="0"/>
              <a:t>Finalize internal negotiations terms sheet </a:t>
            </a:r>
            <a:br>
              <a:rPr lang="en-CA" dirty="0"/>
            </a:br>
            <a:endParaRPr lang="en-CA" dirty="0"/>
          </a:p>
          <a:p>
            <a:r>
              <a:rPr lang="en-CA" dirty="0"/>
              <a:t>Negotiations training </a:t>
            </a:r>
          </a:p>
        </p:txBody>
      </p:sp>
    </p:spTree>
    <p:extLst>
      <p:ext uri="{BB962C8B-B14F-4D97-AF65-F5344CB8AC3E}">
        <p14:creationId xmlns:p14="http://schemas.microsoft.com/office/powerpoint/2010/main" val="3046529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CDFB-7CAA-EE28-C4A5-990ED0788B08}"/>
              </a:ext>
            </a:extLst>
          </p:cNvPr>
          <p:cNvSpPr>
            <a:spLocks noGrp="1"/>
          </p:cNvSpPr>
          <p:nvPr>
            <p:ph type="title"/>
          </p:nvPr>
        </p:nvSpPr>
        <p:spPr>
          <a:xfrm>
            <a:off x="838200" y="365126"/>
            <a:ext cx="10799750" cy="1238250"/>
          </a:xfrm>
          <a:solidFill>
            <a:srgbClr val="FFC000"/>
          </a:solidFill>
        </p:spPr>
        <p:txBody>
          <a:bodyPr/>
          <a:lstStyle/>
          <a:p>
            <a:pPr algn="ctr"/>
            <a:r>
              <a:rPr lang="en-CA" b="1" dirty="0"/>
              <a:t>AIAI Tobacco Task Force Representatives</a:t>
            </a:r>
          </a:p>
        </p:txBody>
      </p:sp>
      <p:sp>
        <p:nvSpPr>
          <p:cNvPr id="10" name="TextBox 9">
            <a:extLst>
              <a:ext uri="{FF2B5EF4-FFF2-40B4-BE49-F238E27FC236}">
                <a16:creationId xmlns:a16="http://schemas.microsoft.com/office/drawing/2014/main" id="{2CF76683-6422-A54D-3031-3091EC913CE4}"/>
              </a:ext>
            </a:extLst>
          </p:cNvPr>
          <p:cNvSpPr txBox="1"/>
          <p:nvPr/>
        </p:nvSpPr>
        <p:spPr>
          <a:xfrm>
            <a:off x="1256248" y="1968559"/>
            <a:ext cx="3059017" cy="3693319"/>
          </a:xfrm>
          <a:prstGeom prst="rect">
            <a:avLst/>
          </a:prstGeom>
          <a:noFill/>
        </p:spPr>
        <p:txBody>
          <a:bodyPr wrap="square" rtlCol="0">
            <a:spAutoFit/>
          </a:bodyPr>
          <a:lstStyle/>
          <a:p>
            <a:pPr marL="285750" indent="-285750">
              <a:buFont typeface="Arial" panose="020B0604020202020204" pitchFamily="34" charset="0"/>
              <a:buChar char="•"/>
            </a:pPr>
            <a:r>
              <a:rPr lang="en-CA" dirty="0"/>
              <a:t>Chief Dean Sayers </a:t>
            </a:r>
            <a:br>
              <a:rPr lang="en-CA" dirty="0"/>
            </a:br>
            <a:r>
              <a:rPr lang="en-CA" i="1" dirty="0"/>
              <a:t>Batchewana First Nation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Michelle McCormack</a:t>
            </a:r>
            <a:br>
              <a:rPr lang="en-CA" dirty="0"/>
            </a:br>
            <a:r>
              <a:rPr lang="en-CA" i="1" dirty="0"/>
              <a:t>Caldwell First Nation </a:t>
            </a:r>
            <a:br>
              <a:rPr lang="en-CA" dirty="0"/>
            </a:br>
            <a:endParaRPr lang="en-CA" dirty="0"/>
          </a:p>
          <a:p>
            <a:pPr marL="285750" indent="-285750">
              <a:buFont typeface="Arial" panose="020B0604020202020204" pitchFamily="34" charset="0"/>
              <a:buChar char="•"/>
            </a:pPr>
            <a:r>
              <a:rPr lang="en-CA" dirty="0"/>
              <a:t>Chief Denise Stonefish</a:t>
            </a:r>
            <a:br>
              <a:rPr lang="en-CA" dirty="0"/>
            </a:br>
            <a:r>
              <a:rPr lang="en-CA" i="1" dirty="0" err="1"/>
              <a:t>Eelunaapeewi</a:t>
            </a:r>
            <a:r>
              <a:rPr lang="en-CA" i="1" dirty="0"/>
              <a:t> </a:t>
            </a:r>
            <a:r>
              <a:rPr lang="en-CA" i="1" dirty="0" err="1"/>
              <a:t>Lahkeewiit</a:t>
            </a:r>
            <a:r>
              <a:rPr lang="en-CA" i="1" dirty="0"/>
              <a:t> </a:t>
            </a:r>
            <a:br>
              <a:rPr lang="en-CA" dirty="0"/>
            </a:br>
            <a:endParaRPr lang="en-CA" dirty="0"/>
          </a:p>
          <a:p>
            <a:pPr marL="285750" indent="-285750">
              <a:buFont typeface="Arial" panose="020B0604020202020204" pitchFamily="34" charset="0"/>
              <a:buChar char="•"/>
            </a:pPr>
            <a:r>
              <a:rPr lang="en-CA" dirty="0"/>
              <a:t>Chief Todd Cornelius</a:t>
            </a:r>
            <a:br>
              <a:rPr lang="en-CA" dirty="0"/>
            </a:br>
            <a:r>
              <a:rPr lang="en-CA" i="1" dirty="0"/>
              <a:t>Oneida Nation of the Thames</a:t>
            </a:r>
            <a:br>
              <a:rPr lang="en-CA" dirty="0"/>
            </a:br>
            <a:endParaRPr lang="en-CA" dirty="0"/>
          </a:p>
        </p:txBody>
      </p:sp>
      <p:sp>
        <p:nvSpPr>
          <p:cNvPr id="11" name="TextBox 10">
            <a:extLst>
              <a:ext uri="{FF2B5EF4-FFF2-40B4-BE49-F238E27FC236}">
                <a16:creationId xmlns:a16="http://schemas.microsoft.com/office/drawing/2014/main" id="{5F0363DF-9BEF-BD89-2945-C99EC6A63B6B}"/>
              </a:ext>
            </a:extLst>
          </p:cNvPr>
          <p:cNvSpPr txBox="1"/>
          <p:nvPr/>
        </p:nvSpPr>
        <p:spPr>
          <a:xfrm>
            <a:off x="4315265" y="1968559"/>
            <a:ext cx="2566931" cy="3693319"/>
          </a:xfrm>
          <a:prstGeom prst="rect">
            <a:avLst/>
          </a:prstGeom>
          <a:noFill/>
        </p:spPr>
        <p:txBody>
          <a:bodyPr wrap="square" rtlCol="0">
            <a:spAutoFit/>
          </a:bodyPr>
          <a:lstStyle/>
          <a:p>
            <a:pPr marL="285750" indent="-285750">
              <a:buFont typeface="Arial" panose="020B0604020202020204" pitchFamily="34" charset="0"/>
              <a:buChar char="•"/>
            </a:pPr>
            <a:r>
              <a:rPr lang="en-CA" dirty="0"/>
              <a:t>Chief R. Don Maracle &amp; Lisa Maracle</a:t>
            </a:r>
            <a:r>
              <a:rPr lang="en-CA" i="1" dirty="0"/>
              <a:t> </a:t>
            </a:r>
            <a:br>
              <a:rPr lang="en-CA" dirty="0"/>
            </a:br>
            <a:r>
              <a:rPr lang="en-CA" i="1" dirty="0"/>
              <a:t>Mohawks of the Bay of Quinte</a:t>
            </a:r>
            <a:br>
              <a:rPr lang="en-CA" dirty="0"/>
            </a:br>
            <a:endParaRPr lang="en-CA" dirty="0"/>
          </a:p>
          <a:p>
            <a:pPr marL="285750" indent="-285750">
              <a:buFont typeface="Arial" panose="020B0604020202020204" pitchFamily="34" charset="0"/>
              <a:buChar char="•"/>
            </a:pPr>
            <a:r>
              <a:rPr lang="en-CA" dirty="0"/>
              <a:t>Chief Philip Franks </a:t>
            </a:r>
            <a:r>
              <a:rPr lang="en-CA" dirty="0" err="1"/>
              <a:t>Wahta</a:t>
            </a:r>
            <a:r>
              <a:rPr lang="en-CA" dirty="0"/>
              <a:t> Mohawks </a:t>
            </a:r>
            <a:br>
              <a:rPr lang="en-CA" dirty="0"/>
            </a:br>
            <a:endParaRPr lang="en-CA" dirty="0"/>
          </a:p>
          <a:p>
            <a:pPr marL="285750" indent="-285750">
              <a:buFont typeface="Arial" panose="020B0604020202020204" pitchFamily="34" charset="0"/>
              <a:buChar char="•"/>
            </a:pPr>
            <a:r>
              <a:rPr lang="en-CA" dirty="0"/>
              <a:t>Amy </a:t>
            </a:r>
            <a:r>
              <a:rPr lang="en-CA" dirty="0" err="1"/>
              <a:t>Bickmore</a:t>
            </a:r>
            <a:br>
              <a:rPr lang="en-CA" dirty="0"/>
            </a:br>
            <a:r>
              <a:rPr lang="en-CA" i="1" dirty="0"/>
              <a:t>Hiawatha First Nation</a:t>
            </a:r>
            <a:br>
              <a:rPr lang="en-CA" i="1" dirty="0"/>
            </a:br>
            <a:endParaRPr lang="en-CA" dirty="0"/>
          </a:p>
          <a:p>
            <a:pPr marL="285750" indent="-285750">
              <a:buFont typeface="Arial" panose="020B0604020202020204" pitchFamily="34" charset="0"/>
              <a:buChar char="•"/>
            </a:pPr>
            <a:r>
              <a:rPr lang="en-CA" dirty="0"/>
              <a:t>Arielle Strength</a:t>
            </a:r>
            <a:br>
              <a:rPr lang="en-CA" dirty="0"/>
            </a:br>
            <a:r>
              <a:rPr lang="en-CA" i="1" dirty="0"/>
              <a:t>AIAI Youth Rep</a:t>
            </a:r>
          </a:p>
        </p:txBody>
      </p:sp>
      <p:pic>
        <p:nvPicPr>
          <p:cNvPr id="7" name="Picture 6" descr="Logo&#10;&#10;Description automatically generated">
            <a:extLst>
              <a:ext uri="{FF2B5EF4-FFF2-40B4-BE49-F238E27FC236}">
                <a16:creationId xmlns:a16="http://schemas.microsoft.com/office/drawing/2014/main" id="{B79CB7DB-B4FD-D9EE-40B0-439914DA4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8554" y="1488799"/>
            <a:ext cx="7152861" cy="4402886"/>
          </a:xfrm>
          <a:prstGeom prst="rect">
            <a:avLst/>
          </a:prstGeom>
        </p:spPr>
      </p:pic>
    </p:spTree>
    <p:extLst>
      <p:ext uri="{BB962C8B-B14F-4D97-AF65-F5344CB8AC3E}">
        <p14:creationId xmlns:p14="http://schemas.microsoft.com/office/powerpoint/2010/main" val="224070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9E3CCD-C1A3-9B6A-6324-E7FB8166BEE8}"/>
              </a:ext>
            </a:extLst>
          </p:cNvPr>
          <p:cNvSpPr>
            <a:spLocks noGrp="1"/>
          </p:cNvSpPr>
          <p:nvPr>
            <p:ph idx="1"/>
          </p:nvPr>
        </p:nvSpPr>
        <p:spPr>
          <a:xfrm>
            <a:off x="3634451" y="1825625"/>
            <a:ext cx="4791920" cy="4351338"/>
          </a:xfrm>
        </p:spPr>
        <p:txBody>
          <a:bodyPr/>
          <a:lstStyle/>
          <a:p>
            <a:pPr marL="0" indent="0" algn="ctr">
              <a:buNone/>
            </a:pPr>
            <a:r>
              <a:rPr lang="en-US" b="1" i="1" u="none" strike="noStrike" dirty="0">
                <a:effectLst/>
              </a:rPr>
              <a:t>"To convince people it is possible to move beyond the Indian Act [and] believe in our own system of government... All the community members need to have input...and have some type of ownership of the solution put forward." </a:t>
            </a:r>
            <a:endParaRPr lang="en-CA" dirty="0"/>
          </a:p>
        </p:txBody>
      </p:sp>
    </p:spTree>
    <p:extLst>
      <p:ext uri="{BB962C8B-B14F-4D97-AF65-F5344CB8AC3E}">
        <p14:creationId xmlns:p14="http://schemas.microsoft.com/office/powerpoint/2010/main" val="65384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6B4C5A-1C09-4376-A9B5-D4DF2C313482}"/>
              </a:ext>
            </a:extLst>
          </p:cNvPr>
          <p:cNvSpPr>
            <a:spLocks noGrp="1"/>
          </p:cNvSpPr>
          <p:nvPr>
            <p:ph type="ctrTitle"/>
          </p:nvPr>
        </p:nvSpPr>
        <p:spPr>
          <a:xfrm>
            <a:off x="1524000" y="725782"/>
            <a:ext cx="9144000" cy="2900518"/>
          </a:xfrm>
        </p:spPr>
        <p:txBody>
          <a:bodyPr>
            <a:normAutofit/>
          </a:bodyPr>
          <a:lstStyle/>
          <a:p>
            <a:r>
              <a:rPr lang="en-US" sz="6600" b="1" kern="1200" dirty="0">
                <a:solidFill>
                  <a:srgbClr val="FFFFFF"/>
                </a:solidFill>
                <a:latin typeface="+mj-lt"/>
                <a:ea typeface="+mj-ea"/>
                <a:cs typeface="+mj-cs"/>
              </a:rPr>
              <a:t>Indigenous Consciousness</a:t>
            </a:r>
            <a:br>
              <a:rPr lang="en-US" sz="5100" b="1" kern="1200" dirty="0">
                <a:solidFill>
                  <a:srgbClr val="FFFFFF"/>
                </a:solidFill>
                <a:latin typeface="+mj-lt"/>
                <a:ea typeface="+mj-ea"/>
                <a:cs typeface="+mj-cs"/>
              </a:rPr>
            </a:br>
            <a:endParaRPr lang="en-CA" sz="4000" dirty="0">
              <a:solidFill>
                <a:srgbClr val="FFFFFF"/>
              </a:solidFill>
            </a:endParaRPr>
          </a:p>
        </p:txBody>
      </p:sp>
      <p:sp>
        <p:nvSpPr>
          <p:cNvPr id="3" name="TextBox 2">
            <a:extLst>
              <a:ext uri="{FF2B5EF4-FFF2-40B4-BE49-F238E27FC236}">
                <a16:creationId xmlns:a16="http://schemas.microsoft.com/office/drawing/2014/main" id="{DA355B66-2085-7B28-5EFD-8C17A88BB408}"/>
              </a:ext>
            </a:extLst>
          </p:cNvPr>
          <p:cNvSpPr txBox="1"/>
          <p:nvPr/>
        </p:nvSpPr>
        <p:spPr>
          <a:xfrm>
            <a:off x="1767068" y="3679514"/>
            <a:ext cx="8657863" cy="1354217"/>
          </a:xfrm>
          <a:prstGeom prst="rect">
            <a:avLst/>
          </a:prstGeom>
          <a:noFill/>
        </p:spPr>
        <p:txBody>
          <a:bodyPr wrap="square" rtlCol="0">
            <a:spAutoFit/>
          </a:bodyPr>
          <a:lstStyle/>
          <a:p>
            <a:pPr algn="ctr"/>
            <a:r>
              <a:rPr lang="en-CA" sz="3200" dirty="0"/>
              <a:t>“Spirituality is the highest form of political consciousness” </a:t>
            </a:r>
          </a:p>
          <a:p>
            <a:endParaRPr lang="en-CA" dirty="0"/>
          </a:p>
        </p:txBody>
      </p:sp>
    </p:spTree>
    <p:extLst>
      <p:ext uri="{BB962C8B-B14F-4D97-AF65-F5344CB8AC3E}">
        <p14:creationId xmlns:p14="http://schemas.microsoft.com/office/powerpoint/2010/main" val="7441533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561-9BE8-4A4E-B47B-77542E508E66}"/>
              </a:ext>
            </a:extLst>
          </p:cNvPr>
          <p:cNvSpPr>
            <a:spLocks noGrp="1"/>
          </p:cNvSpPr>
          <p:nvPr>
            <p:ph type="title"/>
          </p:nvPr>
        </p:nvSpPr>
        <p:spPr>
          <a:xfrm>
            <a:off x="530664" y="494411"/>
            <a:ext cx="11552935" cy="837049"/>
          </a:xfrm>
          <a:solidFill>
            <a:srgbClr val="FFC000"/>
          </a:solidFill>
        </p:spPr>
        <p:txBody>
          <a:bodyPr anchor="b">
            <a:normAutofit/>
          </a:bodyPr>
          <a:lstStyle/>
          <a:p>
            <a:pPr lvl="0" algn="ctr"/>
            <a:r>
              <a:rPr lang="en-CA" sz="4400" dirty="0">
                <a:latin typeface="Calibri" panose="020F0502020204030204" pitchFamily="34" charset="0"/>
                <a:ea typeface="Calibri" panose="020F0502020204030204" pitchFamily="34" charset="0"/>
                <a:cs typeface="Times New Roman" panose="02020603050405020304" pitchFamily="18" charset="0"/>
              </a:rPr>
              <a:t>Indigenous Governance   </a:t>
            </a:r>
          </a:p>
        </p:txBody>
      </p:sp>
      <p:sp>
        <p:nvSpPr>
          <p:cNvPr id="3" name="Content Placeholder 2">
            <a:extLst>
              <a:ext uri="{FF2B5EF4-FFF2-40B4-BE49-F238E27FC236}">
                <a16:creationId xmlns:a16="http://schemas.microsoft.com/office/drawing/2014/main" id="{858223A8-8B6A-4E4C-B1C5-2215680DFE25}"/>
              </a:ext>
            </a:extLst>
          </p:cNvPr>
          <p:cNvSpPr>
            <a:spLocks noGrp="1"/>
          </p:cNvSpPr>
          <p:nvPr>
            <p:ph idx="1"/>
          </p:nvPr>
        </p:nvSpPr>
        <p:spPr>
          <a:xfrm>
            <a:off x="530664" y="1648555"/>
            <a:ext cx="5870136" cy="4862870"/>
          </a:xfrm>
        </p:spPr>
        <p:txBody>
          <a:bodyPr>
            <a:normAutofit fontScale="62500" lnSpcReduction="20000"/>
          </a:bodyPr>
          <a:lstStyle/>
          <a:p>
            <a:pPr lvl="1"/>
            <a:r>
              <a:rPr lang="en-CA" sz="3800" dirty="0">
                <a:ea typeface="Calibri" panose="020F0502020204030204" pitchFamily="34" charset="0"/>
                <a:cs typeface="Times New Roman" panose="02020603050405020304" pitchFamily="18" charset="0"/>
              </a:rPr>
              <a:t>Rooted in spirituality, traditions, and  stories</a:t>
            </a:r>
            <a:br>
              <a:rPr lang="en-CA" sz="3800" dirty="0">
                <a:ea typeface="Calibri" panose="020F0502020204030204" pitchFamily="34" charset="0"/>
                <a:cs typeface="Times New Roman" panose="02020603050405020304" pitchFamily="18" charset="0"/>
              </a:rPr>
            </a:br>
            <a:endParaRPr lang="en-CA" sz="3800" dirty="0">
              <a:ea typeface="Calibri" panose="020F0502020204030204" pitchFamily="34" charset="0"/>
              <a:cs typeface="Times New Roman" panose="02020603050405020304" pitchFamily="18" charset="0"/>
            </a:endParaRPr>
          </a:p>
          <a:p>
            <a:pPr lvl="1"/>
            <a:r>
              <a:rPr lang="en-CA" sz="3800" dirty="0">
                <a:ea typeface="Calibri" panose="020F0502020204030204" pitchFamily="34" charset="0"/>
                <a:cs typeface="Times New Roman" panose="02020603050405020304" pitchFamily="18" charset="0"/>
              </a:rPr>
              <a:t>Respect and responsibility to all of Creation</a:t>
            </a:r>
            <a:br>
              <a:rPr lang="en-CA" sz="3800" dirty="0">
                <a:ea typeface="Calibri" panose="020F0502020204030204" pitchFamily="34" charset="0"/>
                <a:cs typeface="Times New Roman" panose="02020603050405020304" pitchFamily="18" charset="0"/>
              </a:rPr>
            </a:br>
            <a:endParaRPr lang="en-CA" sz="3800" dirty="0">
              <a:ea typeface="Calibri" panose="020F0502020204030204" pitchFamily="34" charset="0"/>
              <a:cs typeface="Times New Roman" panose="02020603050405020304" pitchFamily="18" charset="0"/>
            </a:endParaRPr>
          </a:p>
          <a:p>
            <a:pPr lvl="1"/>
            <a:r>
              <a:rPr lang="en-CA" sz="3800" dirty="0">
                <a:ea typeface="Calibri" panose="020F0502020204030204" pitchFamily="34" charset="0"/>
                <a:cs typeface="Times New Roman" panose="02020603050405020304" pitchFamily="18" charset="0"/>
              </a:rPr>
              <a:t>Knowledge and connection to place</a:t>
            </a:r>
            <a:br>
              <a:rPr lang="en-CA" sz="3800" dirty="0">
                <a:ea typeface="Calibri" panose="020F0502020204030204" pitchFamily="34" charset="0"/>
                <a:cs typeface="Times New Roman" panose="02020603050405020304" pitchFamily="18" charset="0"/>
              </a:rPr>
            </a:br>
            <a:endParaRPr lang="en-CA" sz="3800" dirty="0">
              <a:ea typeface="Calibri" panose="020F0502020204030204" pitchFamily="34" charset="0"/>
              <a:cs typeface="Times New Roman" panose="02020603050405020304" pitchFamily="18" charset="0"/>
            </a:endParaRPr>
          </a:p>
          <a:p>
            <a:pPr lvl="1"/>
            <a:r>
              <a:rPr lang="en-CA" sz="3800" dirty="0"/>
              <a:t>International relations, trade, and diplomacy</a:t>
            </a:r>
            <a:br>
              <a:rPr lang="en-CA" sz="3800" dirty="0"/>
            </a:br>
            <a:endParaRPr lang="en-CA" sz="3800" dirty="0"/>
          </a:p>
          <a:p>
            <a:pPr lvl="1"/>
            <a:r>
              <a:rPr lang="en-CA" sz="3800" dirty="0"/>
              <a:t>Collective responsibilities/inherent rights relationships, justice, and life ways</a:t>
            </a:r>
            <a:br>
              <a:rPr lang="en-CA" sz="3800" dirty="0"/>
            </a:br>
            <a:endParaRPr lang="en-CA" sz="3800" dirty="0"/>
          </a:p>
          <a:p>
            <a:pPr lvl="1"/>
            <a:r>
              <a:rPr lang="en-CA" sz="3800" dirty="0">
                <a:latin typeface="Calibri" panose="020F0502020204030204" pitchFamily="34" charset="0"/>
                <a:ea typeface="Calibri" panose="020F0502020204030204" pitchFamily="34" charset="0"/>
                <a:cs typeface="Times New Roman" panose="02020603050405020304" pitchFamily="18" charset="0"/>
              </a:rPr>
              <a:t>Participatory decision making</a:t>
            </a:r>
            <a:br>
              <a:rPr lang="en-CA" sz="2900" dirty="0">
                <a:latin typeface="Calibri" panose="020F0502020204030204" pitchFamily="34" charset="0"/>
                <a:ea typeface="Calibri" panose="020F0502020204030204" pitchFamily="34" charset="0"/>
                <a:cs typeface="Times New Roman" panose="02020603050405020304" pitchFamily="18" charset="0"/>
              </a:rPr>
            </a:br>
            <a:br>
              <a:rPr lang="en-CA" sz="2600" dirty="0">
                <a:latin typeface="Calibri" panose="020F0502020204030204" pitchFamily="34" charset="0"/>
                <a:ea typeface="Calibri" panose="020F0502020204030204" pitchFamily="34" charset="0"/>
                <a:cs typeface="Times New Roman" panose="02020603050405020304" pitchFamily="18" charset="0"/>
              </a:rPr>
            </a:br>
            <a:endParaRPr lang="en-CA" sz="2600" dirty="0">
              <a:latin typeface="Calibri" panose="020F0502020204030204" pitchFamily="34" charset="0"/>
              <a:ea typeface="Calibri" panose="020F0502020204030204" pitchFamily="34" charset="0"/>
              <a:cs typeface="Times New Roman" panose="02020603050405020304" pitchFamily="18" charset="0"/>
            </a:endParaRPr>
          </a:p>
          <a:p>
            <a:pPr lvl="0"/>
            <a:endParaRPr lang="en-CA"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895C8C2-9B1E-4EE6-BB56-571414AF89A0}"/>
              </a:ext>
            </a:extLst>
          </p:cNvPr>
          <p:cNvSpPr txBox="1"/>
          <p:nvPr/>
        </p:nvSpPr>
        <p:spPr>
          <a:xfrm>
            <a:off x="5219903" y="1648555"/>
            <a:ext cx="3449084" cy="954107"/>
          </a:xfrm>
          <a:prstGeom prst="rect">
            <a:avLst/>
          </a:prstGeom>
          <a:noFill/>
        </p:spPr>
        <p:txBody>
          <a:bodyPr wrap="square" rtlCol="0">
            <a:spAutoFit/>
          </a:bodyPr>
          <a:lstStyle/>
          <a:p>
            <a:pPr marL="285750" indent="-285750">
              <a:buFont typeface="Arial" panose="020B0604020202020204" pitchFamily="34" charset="0"/>
              <a:buChar char="•"/>
            </a:pPr>
            <a:br>
              <a:rPr lang="en-CA" dirty="0">
                <a:latin typeface="Calibri" panose="020F0502020204030204" pitchFamily="34" charset="0"/>
                <a:ea typeface="Calibri" panose="020F0502020204030204" pitchFamily="34" charset="0"/>
                <a:cs typeface="Times New Roman" panose="02020603050405020304" pitchFamily="18" charset="0"/>
              </a:rPr>
            </a:br>
            <a:endParaRPr lang="en-CA"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CA" sz="2000" dirty="0">
              <a:solidFill>
                <a:schemeClr val="accent3">
                  <a:lumMod val="50000"/>
                </a:schemeClr>
              </a:solidFill>
            </a:endParaRPr>
          </a:p>
        </p:txBody>
      </p:sp>
      <p:pic>
        <p:nvPicPr>
          <p:cNvPr id="5" name="Picture 4" descr="A picture containing text, fabric&#10;&#10;Description automatically generated">
            <a:extLst>
              <a:ext uri="{FF2B5EF4-FFF2-40B4-BE49-F238E27FC236}">
                <a16:creationId xmlns:a16="http://schemas.microsoft.com/office/drawing/2014/main" id="{E9368F50-08A8-6BBF-2DF1-2805EEB79902}"/>
              </a:ext>
            </a:extLst>
          </p:cNvPr>
          <p:cNvPicPr>
            <a:picLocks noChangeAspect="1"/>
          </p:cNvPicPr>
          <p:nvPr/>
        </p:nvPicPr>
        <p:blipFill rotWithShape="1">
          <a:blip r:embed="rId2">
            <a:extLst>
              <a:ext uri="{28A0092B-C50C-407E-A947-70E740481C1C}">
                <a14:useLocalDpi xmlns:a14="http://schemas.microsoft.com/office/drawing/2010/main" val="0"/>
              </a:ext>
            </a:extLst>
          </a:blip>
          <a:srcRect l="20537" r="21036" b="-1"/>
          <a:stretch/>
        </p:blipFill>
        <p:spPr>
          <a:xfrm>
            <a:off x="6540308" y="1331461"/>
            <a:ext cx="5543291" cy="5526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4387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D8EA-138E-EA8E-F972-9A35BE533956}"/>
              </a:ext>
            </a:extLst>
          </p:cNvPr>
          <p:cNvSpPr>
            <a:spLocks noGrp="1"/>
          </p:cNvSpPr>
          <p:nvPr>
            <p:ph type="title"/>
          </p:nvPr>
        </p:nvSpPr>
        <p:spPr>
          <a:xfrm>
            <a:off x="296562" y="388276"/>
            <a:ext cx="11893915" cy="1036764"/>
          </a:xfrm>
          <a:solidFill>
            <a:srgbClr val="FFC000"/>
          </a:solidFill>
        </p:spPr>
        <p:txBody>
          <a:bodyPr/>
          <a:lstStyle/>
          <a:p>
            <a:pPr algn="ctr"/>
            <a:r>
              <a:rPr lang="en-CA" b="1"/>
              <a:t>Community Growth  </a:t>
            </a:r>
            <a:endParaRPr lang="en-CA" dirty="0"/>
          </a:p>
        </p:txBody>
      </p:sp>
      <p:sp>
        <p:nvSpPr>
          <p:cNvPr id="3" name="Content Placeholder 2">
            <a:extLst>
              <a:ext uri="{FF2B5EF4-FFF2-40B4-BE49-F238E27FC236}">
                <a16:creationId xmlns:a16="http://schemas.microsoft.com/office/drawing/2014/main" id="{4403E5CB-D8E1-6C13-E6D7-728AFA7ADA01}"/>
              </a:ext>
            </a:extLst>
          </p:cNvPr>
          <p:cNvSpPr>
            <a:spLocks noGrp="1"/>
          </p:cNvSpPr>
          <p:nvPr>
            <p:ph idx="1"/>
          </p:nvPr>
        </p:nvSpPr>
        <p:spPr>
          <a:xfrm>
            <a:off x="657645" y="1862695"/>
            <a:ext cx="5703348" cy="4351338"/>
          </a:xfrm>
        </p:spPr>
        <p:txBody>
          <a:bodyPr>
            <a:normAutofit fontScale="92500"/>
          </a:bodyPr>
          <a:lstStyle/>
          <a:p>
            <a:r>
              <a:rPr lang="en-US" dirty="0"/>
              <a:t>We have been moving away from western programs &amp; services towards culturally appropriate services</a:t>
            </a:r>
            <a:br>
              <a:rPr lang="en-US" dirty="0"/>
            </a:br>
            <a:endParaRPr lang="en-US" dirty="0"/>
          </a:p>
          <a:p>
            <a:r>
              <a:rPr lang="en-US" dirty="0"/>
              <a:t>Families and communities are embracing culturally appropriate services and want to move towards culturally-based activities </a:t>
            </a:r>
            <a:br>
              <a:rPr lang="en-US" dirty="0"/>
            </a:br>
            <a:endParaRPr lang="en-US" dirty="0"/>
          </a:p>
          <a:p>
            <a:r>
              <a:rPr lang="en-CA" dirty="0"/>
              <a:t>Moving beyond reserve concepts to understandings of original lands</a:t>
            </a:r>
          </a:p>
        </p:txBody>
      </p:sp>
      <p:pic>
        <p:nvPicPr>
          <p:cNvPr id="6" name="Picture 5" descr="A snowy road with trees on either side of it&#10;&#10;Description automatically generated with low confidence">
            <a:extLst>
              <a:ext uri="{FF2B5EF4-FFF2-40B4-BE49-F238E27FC236}">
                <a16:creationId xmlns:a16="http://schemas.microsoft.com/office/drawing/2014/main" id="{D7F378AA-8E47-CB0F-0ABB-3A785E43FB81}"/>
              </a:ext>
            </a:extLst>
          </p:cNvPr>
          <p:cNvPicPr>
            <a:picLocks noChangeAspect="1"/>
          </p:cNvPicPr>
          <p:nvPr/>
        </p:nvPicPr>
        <p:blipFill rotWithShape="1">
          <a:blip r:embed="rId2">
            <a:extLst>
              <a:ext uri="{28A0092B-C50C-407E-A947-70E740481C1C}">
                <a14:useLocalDpi xmlns:a14="http://schemas.microsoft.com/office/drawing/2010/main" val="0"/>
              </a:ext>
            </a:extLst>
          </a:blip>
          <a:srcRect l="5967" r="18806"/>
          <a:stretch/>
        </p:blipFill>
        <p:spPr>
          <a:xfrm>
            <a:off x="6722076" y="1406122"/>
            <a:ext cx="5468401" cy="545187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6284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D9A4-1BD0-0941-D602-23E749EED3DF}"/>
              </a:ext>
            </a:extLst>
          </p:cNvPr>
          <p:cNvSpPr>
            <a:spLocks noGrp="1"/>
          </p:cNvSpPr>
          <p:nvPr>
            <p:ph type="title"/>
          </p:nvPr>
        </p:nvSpPr>
        <p:spPr>
          <a:xfrm>
            <a:off x="340487" y="388276"/>
            <a:ext cx="11200723" cy="1156320"/>
          </a:xfrm>
          <a:solidFill>
            <a:srgbClr val="FFC000"/>
          </a:solidFill>
        </p:spPr>
        <p:txBody>
          <a:bodyPr/>
          <a:lstStyle/>
          <a:p>
            <a:pPr algn="ctr"/>
            <a:r>
              <a:rPr lang="en-CA" b="1" dirty="0"/>
              <a:t>Community Growth</a:t>
            </a:r>
          </a:p>
        </p:txBody>
      </p:sp>
      <p:sp>
        <p:nvSpPr>
          <p:cNvPr id="3" name="Content Placeholder 2">
            <a:extLst>
              <a:ext uri="{FF2B5EF4-FFF2-40B4-BE49-F238E27FC236}">
                <a16:creationId xmlns:a16="http://schemas.microsoft.com/office/drawing/2014/main" id="{8AFE4647-B647-0306-5006-04253FCE34EC}"/>
              </a:ext>
            </a:extLst>
          </p:cNvPr>
          <p:cNvSpPr>
            <a:spLocks noGrp="1"/>
          </p:cNvSpPr>
          <p:nvPr>
            <p:ph idx="1"/>
          </p:nvPr>
        </p:nvSpPr>
        <p:spPr>
          <a:xfrm>
            <a:off x="860735" y="1932503"/>
            <a:ext cx="8912506" cy="4351338"/>
          </a:xfrm>
        </p:spPr>
        <p:txBody>
          <a:bodyPr/>
          <a:lstStyle/>
          <a:p>
            <a:r>
              <a:rPr lang="en-CA" dirty="0"/>
              <a:t>We are confronting the myths about our People and replacing this with a cultural image of ourselves</a:t>
            </a:r>
            <a:br>
              <a:rPr lang="en-CA" dirty="0"/>
            </a:br>
            <a:endParaRPr lang="en-CA" dirty="0"/>
          </a:p>
          <a:p>
            <a:r>
              <a:rPr lang="en-CA" dirty="0"/>
              <a:t>Despite the years of authoritative behaviour of government, we are choosing our own future </a:t>
            </a:r>
          </a:p>
          <a:p>
            <a:endParaRPr lang="en-CA" dirty="0"/>
          </a:p>
        </p:txBody>
      </p:sp>
    </p:spTree>
    <p:extLst>
      <p:ext uri="{BB962C8B-B14F-4D97-AF65-F5344CB8AC3E}">
        <p14:creationId xmlns:p14="http://schemas.microsoft.com/office/powerpoint/2010/main" val="2515144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1BA4C-18EA-34F5-F913-246F0376DE7E}"/>
              </a:ext>
            </a:extLst>
          </p:cNvPr>
          <p:cNvSpPr>
            <a:spLocks noGrp="1"/>
          </p:cNvSpPr>
          <p:nvPr>
            <p:ph type="title"/>
          </p:nvPr>
        </p:nvSpPr>
        <p:spPr>
          <a:xfrm>
            <a:off x="838199" y="365125"/>
            <a:ext cx="11352277" cy="1325563"/>
          </a:xfrm>
          <a:solidFill>
            <a:srgbClr val="FFC000"/>
          </a:solidFill>
        </p:spPr>
        <p:txBody>
          <a:bodyPr/>
          <a:lstStyle/>
          <a:p>
            <a:pPr algn="ctr"/>
            <a:r>
              <a:rPr lang="en-CA" b="1"/>
              <a:t>Tobacco &amp; Law-Making: Community-Based Governance Initiative</a:t>
            </a:r>
            <a:endParaRPr lang="en-CA" b="1" dirty="0"/>
          </a:p>
        </p:txBody>
      </p:sp>
      <p:sp>
        <p:nvSpPr>
          <p:cNvPr id="3" name="Content Placeholder 2">
            <a:extLst>
              <a:ext uri="{FF2B5EF4-FFF2-40B4-BE49-F238E27FC236}">
                <a16:creationId xmlns:a16="http://schemas.microsoft.com/office/drawing/2014/main" id="{55C9B4DC-3CFF-5DA0-186A-947659092823}"/>
              </a:ext>
            </a:extLst>
          </p:cNvPr>
          <p:cNvSpPr>
            <a:spLocks noGrp="1"/>
          </p:cNvSpPr>
          <p:nvPr>
            <p:ph idx="1"/>
          </p:nvPr>
        </p:nvSpPr>
        <p:spPr>
          <a:xfrm>
            <a:off x="838199" y="1982509"/>
            <a:ext cx="6279292" cy="4325014"/>
          </a:xfrm>
        </p:spPr>
        <p:txBody>
          <a:bodyPr>
            <a:normAutofit lnSpcReduction="10000"/>
          </a:bodyPr>
          <a:lstStyle/>
          <a:p>
            <a:r>
              <a:rPr lang="en-CA" dirty="0"/>
              <a:t>Building community capacity for governance &amp; community decision-making</a:t>
            </a:r>
            <a:br>
              <a:rPr lang="en-CA" dirty="0"/>
            </a:br>
            <a:endParaRPr lang="en-CA" dirty="0"/>
          </a:p>
          <a:p>
            <a:r>
              <a:rPr lang="en-CA" dirty="0"/>
              <a:t>Regulations for tobacco that are in alignment with the Nations’ views of tobacco, trade, &amp; commerce </a:t>
            </a:r>
            <a:br>
              <a:rPr lang="en-CA" dirty="0"/>
            </a:br>
            <a:endParaRPr lang="en-CA" dirty="0"/>
          </a:p>
          <a:p>
            <a:r>
              <a:rPr lang="en-CA" dirty="0"/>
              <a:t>Shifting away from western practices towards and our own cultural foundations and legal systems</a:t>
            </a:r>
          </a:p>
        </p:txBody>
      </p:sp>
      <p:pic>
        <p:nvPicPr>
          <p:cNvPr id="8" name="Picture 7" descr="A bowl of broccoli&#10;&#10;Description automatically generated with low confidence">
            <a:extLst>
              <a:ext uri="{FF2B5EF4-FFF2-40B4-BE49-F238E27FC236}">
                <a16:creationId xmlns:a16="http://schemas.microsoft.com/office/drawing/2014/main" id="{2FA39C1B-3C35-7FD1-DA17-DF95CD8EDFC0}"/>
              </a:ext>
            </a:extLst>
          </p:cNvPr>
          <p:cNvPicPr>
            <a:picLocks noChangeAspect="1"/>
          </p:cNvPicPr>
          <p:nvPr/>
        </p:nvPicPr>
        <p:blipFill rotWithShape="1">
          <a:blip r:embed="rId2">
            <a:extLst>
              <a:ext uri="{28A0092B-C50C-407E-A947-70E740481C1C}">
                <a14:useLocalDpi xmlns:a14="http://schemas.microsoft.com/office/drawing/2010/main" val="0"/>
              </a:ext>
            </a:extLst>
          </a:blip>
          <a:srcRect t="10439" r="-1" b="14787"/>
          <a:stretch/>
        </p:blipFill>
        <p:spPr>
          <a:xfrm>
            <a:off x="6956854" y="1690688"/>
            <a:ext cx="5233623" cy="516731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3573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E9D83-B6E2-2715-0E6F-96929735CDE6}"/>
              </a:ext>
            </a:extLst>
          </p:cNvPr>
          <p:cNvSpPr>
            <a:spLocks noGrp="1"/>
          </p:cNvSpPr>
          <p:nvPr>
            <p:ph type="title"/>
          </p:nvPr>
        </p:nvSpPr>
        <p:spPr>
          <a:solidFill>
            <a:srgbClr val="FFC000"/>
          </a:solidFill>
        </p:spPr>
        <p:txBody>
          <a:bodyPr/>
          <a:lstStyle/>
          <a:p>
            <a:pPr algn="ctr"/>
            <a:r>
              <a:rPr lang="en-CA" sz="4400" b="1" dirty="0">
                <a:latin typeface="Calibri" panose="020F0502020204030204" pitchFamily="34" charset="0"/>
                <a:ea typeface="Calibri" panose="020F0502020204030204" pitchFamily="34" charset="0"/>
                <a:cs typeface="Times New Roman" panose="02020603050405020304" pitchFamily="18" charset="0"/>
              </a:rPr>
              <a:t>AIAI Tobacco Task Force</a:t>
            </a:r>
            <a:endParaRPr lang="en-CA" b="1" dirty="0"/>
          </a:p>
        </p:txBody>
      </p:sp>
      <p:sp>
        <p:nvSpPr>
          <p:cNvPr id="3" name="Content Placeholder 2">
            <a:extLst>
              <a:ext uri="{FF2B5EF4-FFF2-40B4-BE49-F238E27FC236}">
                <a16:creationId xmlns:a16="http://schemas.microsoft.com/office/drawing/2014/main" id="{3013DC98-9EE2-FDFC-BE80-D4D7791519E5}"/>
              </a:ext>
            </a:extLst>
          </p:cNvPr>
          <p:cNvSpPr>
            <a:spLocks noGrp="1"/>
          </p:cNvSpPr>
          <p:nvPr>
            <p:ph idx="1"/>
          </p:nvPr>
        </p:nvSpPr>
        <p:spPr>
          <a:xfrm>
            <a:off x="838200" y="1825625"/>
            <a:ext cx="5372595" cy="4351338"/>
          </a:xfrm>
        </p:spPr>
        <p:txBody>
          <a:bodyPr/>
          <a:lstStyle/>
          <a:p>
            <a:r>
              <a:rPr lang="en-CA" sz="2200" b="1" dirty="0">
                <a:latin typeface="Calibri" panose="020F0502020204030204" pitchFamily="34" charset="0"/>
                <a:ea typeface="Calibri" panose="020F0502020204030204" pitchFamily="34" charset="0"/>
                <a:cs typeface="Times New Roman" panose="02020603050405020304" pitchFamily="18" charset="0"/>
              </a:rPr>
              <a:t>One rep per Nation</a:t>
            </a:r>
            <a:br>
              <a:rPr lang="en-CA" sz="2200" b="1" dirty="0">
                <a:latin typeface="Calibri" panose="020F0502020204030204" pitchFamily="34" charset="0"/>
                <a:ea typeface="Calibri" panose="020F0502020204030204" pitchFamily="34" charset="0"/>
                <a:cs typeface="Times New Roman" panose="02020603050405020304" pitchFamily="18" charset="0"/>
              </a:rPr>
            </a:br>
            <a:endParaRPr lang="en-CA" sz="2200" b="1" dirty="0">
              <a:latin typeface="Calibri" panose="020F0502020204030204" pitchFamily="34" charset="0"/>
              <a:ea typeface="Calibri" panose="020F0502020204030204" pitchFamily="34" charset="0"/>
              <a:cs typeface="Times New Roman" panose="02020603050405020304" pitchFamily="18" charset="0"/>
            </a:endParaRPr>
          </a:p>
          <a:p>
            <a:r>
              <a:rPr lang="en-CA" sz="2200" b="1" dirty="0">
                <a:latin typeface="Calibri" panose="020F0502020204030204" pitchFamily="34" charset="0"/>
                <a:ea typeface="Calibri" panose="020F0502020204030204" pitchFamily="34" charset="0"/>
                <a:cs typeface="Times New Roman" panose="02020603050405020304" pitchFamily="18" charset="0"/>
              </a:rPr>
              <a:t>The critical community link for hands-on discussion</a:t>
            </a:r>
          </a:p>
          <a:p>
            <a:pPr lvl="1">
              <a:buFont typeface="Wingdings" panose="05000000000000000000" pitchFamily="2" charset="2"/>
              <a:buChar char="Ø"/>
            </a:pPr>
            <a:r>
              <a:rPr lang="en-US" sz="2200" dirty="0"/>
              <a:t>Provide direction for collective project work </a:t>
            </a:r>
          </a:p>
          <a:p>
            <a:pPr lvl="1">
              <a:buFont typeface="Wingdings" panose="05000000000000000000" pitchFamily="2" charset="2"/>
              <a:buChar char="Ø"/>
            </a:pPr>
            <a:r>
              <a:rPr lang="en-US" sz="2200" dirty="0"/>
              <a:t>Community education &amp; communication role </a:t>
            </a:r>
            <a:endParaRPr lang="en-CA" sz="2200" dirty="0">
              <a:ea typeface="Calibri" panose="020F0502020204030204" pitchFamily="34" charset="0"/>
              <a:cs typeface="Times New Roman" panose="02020603050405020304" pitchFamily="18" charset="0"/>
            </a:endParaRPr>
          </a:p>
          <a:p>
            <a:pPr lvl="1">
              <a:buFont typeface="Wingdings" panose="05000000000000000000" pitchFamily="2" charset="2"/>
              <a:buChar char="Ø"/>
            </a:pPr>
            <a:r>
              <a:rPr lang="en-US" sz="2200" dirty="0">
                <a:cs typeface="Times New Roman" panose="02020603050405020304" pitchFamily="18" charset="0"/>
              </a:rPr>
              <a:t>Working link getting the project off the ground in the communities</a:t>
            </a:r>
          </a:p>
          <a:p>
            <a:pPr lvl="1">
              <a:buFont typeface="Wingdings" panose="05000000000000000000" pitchFamily="2" charset="2"/>
              <a:buChar char="Ø"/>
            </a:pPr>
            <a:r>
              <a:rPr lang="en-US" sz="2200" dirty="0">
                <a:cs typeface="Times New Roman" panose="02020603050405020304" pitchFamily="18" charset="0"/>
              </a:rPr>
              <a:t>Community workplans</a:t>
            </a:r>
            <a:endParaRPr lang="en-CA" sz="2200" dirty="0"/>
          </a:p>
          <a:p>
            <a:endParaRPr lang="en-CA" dirty="0"/>
          </a:p>
        </p:txBody>
      </p:sp>
      <p:pic>
        <p:nvPicPr>
          <p:cNvPr id="2050" name="Picture 2">
            <a:extLst>
              <a:ext uri="{FF2B5EF4-FFF2-40B4-BE49-F238E27FC236}">
                <a16:creationId xmlns:a16="http://schemas.microsoft.com/office/drawing/2014/main" id="{EF4A6E5C-A3CE-8AE4-E1EE-E736D965E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820" y="2061391"/>
            <a:ext cx="5238750" cy="347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301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54178-6788-9B85-7A97-4D73432DD44A}"/>
              </a:ext>
            </a:extLst>
          </p:cNvPr>
          <p:cNvSpPr>
            <a:spLocks noGrp="1"/>
          </p:cNvSpPr>
          <p:nvPr>
            <p:ph idx="1"/>
          </p:nvPr>
        </p:nvSpPr>
        <p:spPr>
          <a:xfrm>
            <a:off x="743197" y="1665811"/>
            <a:ext cx="10515600" cy="4736783"/>
          </a:xfrm>
        </p:spPr>
        <p:txBody>
          <a:bodyPr>
            <a:normAutofit fontScale="92500" lnSpcReduction="20000"/>
          </a:bodyPr>
          <a:lstStyle/>
          <a:p>
            <a:r>
              <a:rPr lang="en-CA" sz="2200" dirty="0">
                <a:effectLst/>
                <a:latin typeface="Calibri" panose="020F0502020204030204" pitchFamily="34" charset="0"/>
                <a:ea typeface="Calibri" panose="020F0502020204030204" pitchFamily="34" charset="0"/>
                <a:cs typeface="Times New Roman" panose="02020603050405020304" pitchFamily="18" charset="0"/>
              </a:rPr>
              <a:t>“</a:t>
            </a:r>
            <a:r>
              <a:rPr lang="en-CA" sz="2600" dirty="0">
                <a:effectLst/>
                <a:latin typeface="Calibri" panose="020F0502020204030204" pitchFamily="34" charset="0"/>
                <a:ea typeface="Calibri" panose="020F0502020204030204" pitchFamily="34" charset="0"/>
                <a:cs typeface="Times New Roman" panose="02020603050405020304" pitchFamily="18" charset="0"/>
              </a:rPr>
              <a:t>We need to be able to talk to one another and have community education to ensure transmission of knowledge and of our systems/laws.”</a:t>
            </a:r>
            <a:br>
              <a:rPr lang="en-CA" sz="2600" dirty="0">
                <a:effectLst/>
                <a:latin typeface="Calibri" panose="020F0502020204030204" pitchFamily="34" charset="0"/>
                <a:ea typeface="Calibri" panose="020F0502020204030204" pitchFamily="34" charset="0"/>
                <a:cs typeface="Times New Roman" panose="02020603050405020304" pitchFamily="18" charset="0"/>
              </a:rPr>
            </a:br>
            <a:endParaRPr lang="en-CA" sz="2600" dirty="0">
              <a:effectLst/>
              <a:latin typeface="Calibri" panose="020F0502020204030204" pitchFamily="34" charset="0"/>
              <a:ea typeface="Calibri" panose="020F0502020204030204" pitchFamily="34" charset="0"/>
              <a:cs typeface="Times New Roman" panose="02020603050405020304" pitchFamily="18" charset="0"/>
            </a:endParaRPr>
          </a:p>
          <a:p>
            <a:r>
              <a:rPr lang="en-CA" sz="2600" dirty="0">
                <a:latin typeface="Calibri" panose="020F0502020204030204" pitchFamily="34" charset="0"/>
                <a:ea typeface="Calibri" panose="020F0502020204030204" pitchFamily="34" charset="0"/>
                <a:cs typeface="Times New Roman" panose="02020603050405020304" pitchFamily="18" charset="0"/>
              </a:rPr>
              <a:t>“We need to educate our communities on the fact that external governments do not have ability to control us. We have to keep strengthening our message to our communities saying, yes, we have our own jurisdiction. We have to break out of the colonial mindset.”</a:t>
            </a:r>
            <a:br>
              <a:rPr lang="en-CA" sz="2600" dirty="0">
                <a:latin typeface="Calibri" panose="020F0502020204030204" pitchFamily="34" charset="0"/>
                <a:ea typeface="Calibri" panose="020F0502020204030204" pitchFamily="34" charset="0"/>
                <a:cs typeface="Times New Roman" panose="02020603050405020304" pitchFamily="18" charset="0"/>
              </a:rPr>
            </a:br>
            <a:endParaRPr lang="en-CA" sz="26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en-CA" sz="2600" dirty="0">
                <a:effectLst/>
                <a:latin typeface="Calibri" panose="020F0502020204030204" pitchFamily="34" charset="0"/>
                <a:ea typeface="Calibri" panose="020F0502020204030204" pitchFamily="34" charset="0"/>
                <a:cs typeface="Times New Roman" panose="02020603050405020304" pitchFamily="18" charset="0"/>
              </a:rPr>
              <a:t>“We can choose to not participate in certain systems and determine how we can replace those systems. We need to begin to address legislative and policy blockages so our own laws can take precedence in our worlds and as we relate to Crown institutions.”</a:t>
            </a:r>
            <a:br>
              <a:rPr lang="en-CA" sz="2600" dirty="0">
                <a:latin typeface="Calibri" panose="020F0502020204030204" pitchFamily="34" charset="0"/>
                <a:ea typeface="Calibri" panose="020F0502020204030204" pitchFamily="34" charset="0"/>
                <a:cs typeface="Times New Roman" panose="02020603050405020304" pitchFamily="18" charset="0"/>
              </a:rPr>
            </a:br>
            <a:endParaRPr lang="en-CA" sz="26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en-CA" sz="2600" dirty="0">
                <a:latin typeface="Calibri" panose="020F0502020204030204" pitchFamily="34" charset="0"/>
                <a:ea typeface="Calibri" panose="020F0502020204030204" pitchFamily="34" charset="0"/>
                <a:cs typeface="Times New Roman" panose="02020603050405020304" pitchFamily="18" charset="0"/>
              </a:rPr>
              <a:t>“We need to educate our governments and others advocating on our inherent rights.” </a:t>
            </a:r>
          </a:p>
          <a:p>
            <a:endParaRPr lang="en-CA" dirty="0"/>
          </a:p>
        </p:txBody>
      </p:sp>
      <p:sp>
        <p:nvSpPr>
          <p:cNvPr id="5" name="Title 4">
            <a:extLst>
              <a:ext uri="{FF2B5EF4-FFF2-40B4-BE49-F238E27FC236}">
                <a16:creationId xmlns:a16="http://schemas.microsoft.com/office/drawing/2014/main" id="{20D340DF-C945-B200-184E-1D36BB396326}"/>
              </a:ext>
            </a:extLst>
          </p:cNvPr>
          <p:cNvSpPr>
            <a:spLocks noGrp="1"/>
          </p:cNvSpPr>
          <p:nvPr>
            <p:ph type="title"/>
          </p:nvPr>
        </p:nvSpPr>
        <p:spPr>
          <a:xfrm>
            <a:off x="838200" y="365126"/>
            <a:ext cx="10515600" cy="873366"/>
          </a:xfrm>
          <a:solidFill>
            <a:srgbClr val="FFC000"/>
          </a:solidFill>
        </p:spPr>
        <p:txBody>
          <a:bodyPr>
            <a:normAutofit/>
          </a:bodyPr>
          <a:lstStyle/>
          <a:p>
            <a:pPr algn="ctr"/>
            <a:r>
              <a:rPr lang="en-CA" b="1" dirty="0"/>
              <a:t>What We’ve Heard</a:t>
            </a:r>
          </a:p>
        </p:txBody>
      </p:sp>
    </p:spTree>
    <p:extLst>
      <p:ext uri="{BB962C8B-B14F-4D97-AF65-F5344CB8AC3E}">
        <p14:creationId xmlns:p14="http://schemas.microsoft.com/office/powerpoint/2010/main" val="379586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43DBFE-90CF-4289-01FF-98949D13DD93}"/>
              </a:ext>
            </a:extLst>
          </p:cNvPr>
          <p:cNvSpPr>
            <a:spLocks noGrp="1"/>
          </p:cNvSpPr>
          <p:nvPr>
            <p:ph idx="1"/>
          </p:nvPr>
        </p:nvSpPr>
        <p:spPr>
          <a:xfrm>
            <a:off x="838200" y="1094105"/>
            <a:ext cx="10515600" cy="4351338"/>
          </a:xfrm>
        </p:spPr>
        <p:txBody>
          <a:bodyPr>
            <a:normAutofit fontScale="92500" lnSpcReduction="20000"/>
          </a:bodyPr>
          <a:lstStyle/>
          <a:p>
            <a:r>
              <a:rPr lang="en-US" dirty="0"/>
              <a:t>“It is important to be able to get to the place of knowing we have our own ability to assert and to stop giving our energy away to the wrong systems of laws.”</a:t>
            </a:r>
            <a:br>
              <a:rPr lang="en-US" dirty="0"/>
            </a:br>
            <a:endParaRPr lang="en-US" dirty="0"/>
          </a:p>
          <a:p>
            <a:r>
              <a:rPr lang="en-US" dirty="0"/>
              <a:t>“We should do more to raise awareness of Indigenous Peoples’ inherent ability to impose law and we should be celebrating each other on our efforts and successes at minimizing foreigners’ law.”</a:t>
            </a:r>
            <a:br>
              <a:rPr lang="en-US" dirty="0"/>
            </a:br>
            <a:endParaRPr lang="en-US" dirty="0"/>
          </a:p>
          <a:p>
            <a:r>
              <a:rPr lang="en-US" dirty="0"/>
              <a:t>“It is important to have more examples of successful assertions of jurisdiction.”</a:t>
            </a:r>
          </a:p>
          <a:p>
            <a:endParaRPr lang="en-US" dirty="0"/>
          </a:p>
          <a:p>
            <a:r>
              <a:rPr lang="en-US" dirty="0"/>
              <a:t>“…moving forward into our own reality and utilizing what we already have. We need to shift ourselves to this foundational understanding.”</a:t>
            </a:r>
          </a:p>
          <a:p>
            <a:endParaRPr lang="en-CA" dirty="0"/>
          </a:p>
        </p:txBody>
      </p:sp>
    </p:spTree>
    <p:extLst>
      <p:ext uri="{BB962C8B-B14F-4D97-AF65-F5344CB8AC3E}">
        <p14:creationId xmlns:p14="http://schemas.microsoft.com/office/powerpoint/2010/main" val="2078939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19895</TotalTime>
  <Words>862</Words>
  <Application>Microsoft Office PowerPoint</Application>
  <PresentationFormat>Widescreen</PresentationFormat>
  <Paragraphs>91</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inherit</vt:lpstr>
      <vt:lpstr>Wingdings</vt:lpstr>
      <vt:lpstr>Office Theme</vt:lpstr>
      <vt:lpstr>Semaa | Oyen’kwa’on:we | Kwshahtew | Tobacco</vt:lpstr>
      <vt:lpstr>Indigenous Consciousness </vt:lpstr>
      <vt:lpstr>Indigenous Governance   </vt:lpstr>
      <vt:lpstr>Community Growth  </vt:lpstr>
      <vt:lpstr>Community Growth</vt:lpstr>
      <vt:lpstr>Tobacco &amp; Law-Making: Community-Based Governance Initiative</vt:lpstr>
      <vt:lpstr>AIAI Tobacco Task Force</vt:lpstr>
      <vt:lpstr>What We’ve Heard</vt:lpstr>
      <vt:lpstr>PowerPoint Presentation</vt:lpstr>
      <vt:lpstr>What are we doing?</vt:lpstr>
      <vt:lpstr>Community-led</vt:lpstr>
      <vt:lpstr>Information Sharing</vt:lpstr>
      <vt:lpstr>Tobacco, Trade, &amp; Commerce:  A Discussion Paper</vt:lpstr>
      <vt:lpstr>Ongoing Collective Work</vt:lpstr>
      <vt:lpstr>AIAI Tobacco Task Force Representatives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Community-Based  Peace Making Tobacco Task Force Meeting   AUG 20, 2021</dc:title>
  <dc:creator>Tina Powell</dc:creator>
  <cp:lastModifiedBy>Tina Powell</cp:lastModifiedBy>
  <cp:revision>41</cp:revision>
  <dcterms:created xsi:type="dcterms:W3CDTF">2021-08-03T16:46:15Z</dcterms:created>
  <dcterms:modified xsi:type="dcterms:W3CDTF">2022-10-14T17:30:35Z</dcterms:modified>
</cp:coreProperties>
</file>